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defTabSz="457200">
      <a:defRPr>
        <a:latin typeface="Calibri"/>
        <a:ea typeface="Calibri"/>
        <a:cs typeface="Calibri"/>
        <a:sym typeface="Calibri"/>
      </a:defRPr>
    </a:lvl6pPr>
    <a:lvl7pPr defTabSz="457200">
      <a:defRPr>
        <a:latin typeface="Calibri"/>
        <a:ea typeface="Calibri"/>
        <a:cs typeface="Calibri"/>
        <a:sym typeface="Calibri"/>
      </a:defRPr>
    </a:lvl7pPr>
    <a:lvl8pPr defTabSz="457200">
      <a:defRPr>
        <a:latin typeface="Calibri"/>
        <a:ea typeface="Calibri"/>
        <a:cs typeface="Calibri"/>
        <a:sym typeface="Calibri"/>
      </a:defRPr>
    </a:lvl8pPr>
    <a:lvl9pPr defTabSz="457200">
      <a:defRPr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5852FDCB-EB61-4EF4-AA49-B107B805A456}">
          <p14:sldIdLst>
            <p14:sldId id="256"/>
            <p14:sldId id="257"/>
            <p14:sldId id="258"/>
            <p14:sldId id="259"/>
            <p14:sldId id="262"/>
            <p14:sldId id="260"/>
            <p14:sldId id="261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3090328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LH_Title_v2.jpeg" descr="RLH_Title_v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RLH_transition.png" descr="RLH_transitio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LH_Standard_v2.jpeg" descr="RLH_Standard_v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LH_Transition2.jpeg" descr="RLH_Transition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LH_transition.png" descr="RLH_transitio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LH_Title_v2.jpeg" descr="RLH_Title_v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LH_Title_v2.jpeg" descr="RLH_Title_v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993775" y="4205287"/>
            <a:ext cx="6921500" cy="1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RLH_Standard_v2.jpeg" descr="RLH_Standard_v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3" name="Shape 23"/>
          <p:cNvSpPr/>
          <p:nvPr/>
        </p:nvSpPr>
        <p:spPr>
          <a:xfrm>
            <a:off x="765175" y="1846262"/>
            <a:ext cx="7429501" cy="1"/>
          </a:xfrm>
          <a:prstGeom prst="line">
            <a:avLst/>
          </a:prstGeom>
          <a:ln w="28575">
            <a:solidFill>
              <a:srgbClr val="7C0423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RLH_Transition2.jpeg" descr="RLH_Transition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LH_Standard_v2.jpeg" descr="RLH_Standard_v2.jp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765175" y="1308100"/>
            <a:ext cx="7429501" cy="0"/>
          </a:xfrm>
          <a:prstGeom prst="line">
            <a:avLst/>
          </a:prstGeom>
          <a:ln w="28575">
            <a:solidFill>
              <a:srgbClr val="7C0423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767637" y="6137275"/>
            <a:ext cx="838201" cy="2692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200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indent="457200" algn="ctr" defTabSz="457200">
        <a:defRPr sz="4400">
          <a:latin typeface="Calibri"/>
          <a:ea typeface="Calibri"/>
          <a:cs typeface="Calibri"/>
          <a:sym typeface="Calibri"/>
        </a:defRPr>
      </a:lvl6pPr>
      <a:lvl7pPr indent="914400" algn="ctr" defTabSz="457200">
        <a:defRPr sz="4400">
          <a:latin typeface="Calibri"/>
          <a:ea typeface="Calibri"/>
          <a:cs typeface="Calibri"/>
          <a:sym typeface="Calibri"/>
        </a:defRPr>
      </a:lvl7pPr>
      <a:lvl8pPr indent="1371600" algn="ctr" defTabSz="457200">
        <a:defRPr sz="4400">
          <a:latin typeface="Calibri"/>
          <a:ea typeface="Calibri"/>
          <a:cs typeface="Calibri"/>
          <a:sym typeface="Calibri"/>
        </a:defRPr>
      </a:lvl8pPr>
      <a:lvl9pPr indent="1828800"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235200" indent="-40640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92400" indent="-4064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49600" indent="-4064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606800" indent="-4064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64000" indent="-4064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Lucida Sans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Lucida Sans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Lucida Sans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Lucida Sans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Lucida Sans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Lucida Sans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Lucida Sans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Lucida Sans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Lucida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200"/>
              <a:t>1</a:t>
            </a:fld>
            <a:endParaRPr sz="1200"/>
          </a:p>
        </p:txBody>
      </p:sp>
      <p:sp>
        <p:nvSpPr>
          <p:cNvPr id="32" name="Shape 32"/>
          <p:cNvSpPr/>
          <p:nvPr/>
        </p:nvSpPr>
        <p:spPr>
          <a:xfrm>
            <a:off x="624539" y="1605280"/>
            <a:ext cx="7894922" cy="307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481263" lvl="0" indent="-481263" algn="ctr">
              <a:buSzPct val="100000"/>
              <a:buChar char="•"/>
            </a:pPr>
            <a:r>
              <a:rPr sz="4000"/>
              <a:t>Search for Missing Bride Continues</a:t>
            </a:r>
          </a:p>
          <a:p>
            <a:pPr lvl="0" algn="ctr"/>
            <a:endParaRPr sz="4000"/>
          </a:p>
          <a:p>
            <a:pPr marL="481263" lvl="0" indent="-481263" algn="ctr">
              <a:buSzPct val="100000"/>
              <a:buChar char="•"/>
            </a:pPr>
            <a:r>
              <a:rPr sz="4000"/>
              <a:t>Bride Missing! Groom’s Family Blame History of Mental Illness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200"/>
              <a:t>2</a:t>
            </a:fld>
            <a:endParaRPr sz="1200"/>
          </a:p>
        </p:txBody>
      </p:sp>
      <p:sp>
        <p:nvSpPr>
          <p:cNvPr id="35" name="Shape 35"/>
          <p:cNvSpPr/>
          <p:nvPr/>
        </p:nvSpPr>
        <p:spPr>
          <a:xfrm>
            <a:off x="3787695" y="519429"/>
            <a:ext cx="1568610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CUBA</a:t>
            </a:r>
          </a:p>
        </p:txBody>
      </p:sp>
      <p:sp>
        <p:nvSpPr>
          <p:cNvPr id="36" name="Shape 36"/>
          <p:cNvSpPr/>
          <p:nvPr/>
        </p:nvSpPr>
        <p:spPr>
          <a:xfrm>
            <a:off x="759582" y="1522729"/>
            <a:ext cx="5251333" cy="275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300789" lvl="0" indent="-300789">
              <a:buSzPct val="100000"/>
              <a:buChar char="•"/>
            </a:pPr>
            <a:r>
              <a:rPr sz="3000" dirty="0"/>
              <a:t>Colony of Spain</a:t>
            </a:r>
          </a:p>
          <a:p>
            <a:pPr marL="300789" lvl="0" indent="-300789">
              <a:buSzPct val="100000"/>
              <a:buChar char="•"/>
            </a:pPr>
            <a:r>
              <a:rPr sz="3000" dirty="0"/>
              <a:t>Wanted Independence </a:t>
            </a:r>
          </a:p>
          <a:p>
            <a:pPr marL="300789" lvl="0" indent="-300789">
              <a:buSzPct val="100000"/>
              <a:buChar char="•"/>
            </a:pPr>
            <a:r>
              <a:rPr sz="3000" dirty="0"/>
              <a:t>General </a:t>
            </a:r>
            <a:r>
              <a:rPr sz="3000" dirty="0" err="1"/>
              <a:t>Weyler</a:t>
            </a:r>
            <a:endParaRPr sz="3000" dirty="0"/>
          </a:p>
          <a:p>
            <a:pPr marL="300789" lvl="0" indent="-300789">
              <a:buSzPct val="100000"/>
              <a:buChar char="•"/>
            </a:pPr>
            <a:r>
              <a:rPr sz="3000" dirty="0" err="1"/>
              <a:t>Reconcentration</a:t>
            </a:r>
            <a:r>
              <a:rPr sz="3000" dirty="0"/>
              <a:t> Camps</a:t>
            </a:r>
          </a:p>
          <a:p>
            <a:pPr marL="300789" lvl="0" indent="-300789">
              <a:buSzPct val="100000"/>
              <a:buChar char="•"/>
            </a:pPr>
            <a:r>
              <a:rPr sz="3000" dirty="0"/>
              <a:t>American Business Interests</a:t>
            </a:r>
          </a:p>
          <a:p>
            <a:pPr marL="300789" lvl="0" indent="-300789">
              <a:buSzPct val="100000"/>
              <a:buChar char="•"/>
            </a:pPr>
            <a:r>
              <a:rPr sz="3000" dirty="0"/>
              <a:t>U.S.S. Maine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4294967295"/>
          </p:nvPr>
        </p:nvSpPr>
        <p:spPr>
          <a:xfrm>
            <a:off x="904875" y="3436937"/>
            <a:ext cx="6502400" cy="768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0">
              <a:spcBef>
                <a:spcPts val="1000"/>
              </a:spcBef>
              <a:buSzTx/>
              <a:buNone/>
              <a:defRPr sz="1800"/>
            </a:pPr>
            <a:r>
              <a:rPr sz="4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Explosion of the </a:t>
            </a:r>
            <a:r>
              <a:rPr sz="4200" b="1" i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Maine</a:t>
            </a:r>
          </a:p>
        </p:txBody>
      </p:sp>
      <p:sp>
        <p:nvSpPr>
          <p:cNvPr id="39" name="Shape 39"/>
          <p:cNvSpPr/>
          <p:nvPr/>
        </p:nvSpPr>
        <p:spPr>
          <a:xfrm>
            <a:off x="904875" y="4256087"/>
            <a:ext cx="65024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 b="1">
                <a:solidFill>
                  <a:srgbClr val="FFFFFF"/>
                </a:solidFill>
              </a:rPr>
              <a:t>February 15, 1898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7767637" y="6137275"/>
            <a:ext cx="838201" cy="2746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200"/>
              <a:t>4</a:t>
            </a:fld>
            <a:endParaRPr sz="1200"/>
          </a:p>
        </p:txBody>
      </p:sp>
      <p:sp>
        <p:nvSpPr>
          <p:cNvPr id="42" name="Shape 42"/>
          <p:cNvSpPr>
            <a:spLocks noGrp="1"/>
          </p:cNvSpPr>
          <p:nvPr>
            <p:ph type="title" idx="4294967295"/>
          </p:nvPr>
        </p:nvSpPr>
        <p:spPr>
          <a:xfrm>
            <a:off x="701675" y="273050"/>
            <a:ext cx="7658100" cy="563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l" defTabSz="214884">
              <a:defRPr sz="1800"/>
            </a:pPr>
            <a:r>
              <a:rPr sz="1504" b="1">
                <a:latin typeface="+mj-lt"/>
                <a:ea typeface="+mj-ea"/>
                <a:cs typeface="+mj-cs"/>
                <a:sym typeface="Helvetica"/>
              </a:rPr>
              <a:t>Explosion of the USS </a:t>
            </a:r>
            <a:r>
              <a:rPr sz="1504" b="1" i="1">
                <a:latin typeface="+mj-lt"/>
                <a:ea typeface="+mj-ea"/>
                <a:cs typeface="+mj-cs"/>
                <a:sym typeface="Helvetica"/>
              </a:rPr>
              <a:t>Maine</a:t>
            </a:r>
            <a:br>
              <a:rPr sz="1504" b="1" i="1">
                <a:latin typeface="+mj-lt"/>
                <a:ea typeface="+mj-ea"/>
                <a:cs typeface="+mj-cs"/>
                <a:sym typeface="Helvetica"/>
              </a:rPr>
            </a:br>
            <a:r>
              <a:rPr sz="1504" b="1">
                <a:latin typeface="+mj-lt"/>
                <a:ea typeface="+mj-ea"/>
                <a:cs typeface="+mj-cs"/>
                <a:sym typeface="Helvetica"/>
              </a:rPr>
              <a:t>Havana Harbor, 1898</a:t>
            </a:r>
          </a:p>
        </p:txBody>
      </p:sp>
      <p:pic>
        <p:nvPicPr>
          <p:cNvPr id="43" name="image.png" descr="8626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3150" y="1335087"/>
            <a:ext cx="6711950" cy="520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piniaododavid.files.wordpress.com/2010/05/uss_maine_capa_new_york_ti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5219"/>
            <a:ext cx="7315200" cy="623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26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7767637" y="6137275"/>
            <a:ext cx="838201" cy="2746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200"/>
              <a:t>6</a:t>
            </a:fld>
            <a:endParaRPr sz="1200"/>
          </a:p>
        </p:txBody>
      </p:sp>
      <p:sp>
        <p:nvSpPr>
          <p:cNvPr id="46" name="Shape 46"/>
          <p:cNvSpPr>
            <a:spLocks noGrp="1"/>
          </p:cNvSpPr>
          <p:nvPr>
            <p:ph type="title" idx="4294967295"/>
          </p:nvPr>
        </p:nvSpPr>
        <p:spPr>
          <a:xfrm>
            <a:off x="701675" y="779462"/>
            <a:ext cx="7658100" cy="102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800" b="1">
                <a:latin typeface="+mj-lt"/>
                <a:ea typeface="+mj-ea"/>
                <a:cs typeface="+mj-cs"/>
                <a:sym typeface="Helvetica"/>
              </a:rPr>
              <a:t>“Awake United States!”</a:t>
            </a:r>
          </a:p>
        </p:txBody>
      </p:sp>
      <p:sp>
        <p:nvSpPr>
          <p:cNvPr id="47" name="Shape 47"/>
          <p:cNvSpPr/>
          <p:nvPr/>
        </p:nvSpPr>
        <p:spPr>
          <a:xfrm>
            <a:off x="701675" y="2049462"/>
            <a:ext cx="7658100" cy="420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just"/>
            <a:r>
              <a:rPr i="1">
                <a:latin typeface="+mj-lt"/>
                <a:ea typeface="+mj-ea"/>
                <a:cs typeface="+mj-cs"/>
                <a:sym typeface="Helvetica"/>
              </a:rPr>
              <a:t>This song was rushed into print between the sinking of the 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Maine</a:t>
            </a:r>
            <a:r>
              <a:rPr i="1">
                <a:latin typeface="+mj-lt"/>
                <a:ea typeface="+mj-ea"/>
                <a:cs typeface="+mj-cs"/>
                <a:sym typeface="Helvetica"/>
              </a:rPr>
              <a:t> on February 15, 1898, and the declaration of war on April 25, 1898.</a:t>
            </a:r>
          </a:p>
          <a:p>
            <a:pPr lvl="0"/>
            <a:endParaRPr i="1">
              <a:latin typeface="+mj-lt"/>
              <a:ea typeface="+mj-ea"/>
              <a:cs typeface="+mj-cs"/>
              <a:sym typeface="Helvetica"/>
            </a:endParaRPr>
          </a:p>
          <a:p>
            <a:pPr lvl="0" algn="ctr"/>
            <a:r>
              <a:rPr sz="2200">
                <a:latin typeface="+mj-lt"/>
                <a:ea typeface="+mj-ea"/>
                <a:cs typeface="+mj-cs"/>
                <a:sym typeface="Helvetica"/>
              </a:rPr>
              <a:t>Eagle soar on high, and sound the battle cry!</a:t>
            </a:r>
          </a:p>
          <a:p>
            <a:pPr lvl="0" algn="ctr"/>
            <a:endParaRPr sz="1000">
              <a:latin typeface="+mj-lt"/>
              <a:ea typeface="+mj-ea"/>
              <a:cs typeface="+mj-cs"/>
              <a:sym typeface="Helvetica"/>
            </a:endParaRPr>
          </a:p>
          <a:p>
            <a:pPr lvl="0" algn="ctr"/>
            <a:r>
              <a:rPr sz="2200">
                <a:latin typeface="+mj-lt"/>
                <a:ea typeface="+mj-ea"/>
                <a:cs typeface="+mj-cs"/>
                <a:sym typeface="Helvetica"/>
              </a:rPr>
              <a:t>And how proudly sailed the warship </a:t>
            </a:r>
            <a:r>
              <a:rPr sz="2200" i="1">
                <a:latin typeface="+mj-lt"/>
                <a:ea typeface="+mj-ea"/>
                <a:cs typeface="+mj-cs"/>
                <a:sym typeface="Helvetica"/>
              </a:rPr>
              <a:t>Maine</a:t>
            </a:r>
            <a:r>
              <a:rPr sz="2200">
                <a:latin typeface="+mj-lt"/>
                <a:ea typeface="+mj-ea"/>
                <a:cs typeface="+mj-cs"/>
                <a:sym typeface="Helvetica"/>
              </a:rPr>
              <a:t>, </a:t>
            </a:r>
          </a:p>
          <a:p>
            <a:pPr lvl="0" algn="ctr"/>
            <a:r>
              <a:rPr sz="2200">
                <a:latin typeface="+mj-lt"/>
                <a:ea typeface="+mj-ea"/>
                <a:cs typeface="+mj-cs"/>
                <a:sym typeface="Helvetica"/>
              </a:rPr>
              <a:t>a Nation’s pride, without a stain!</a:t>
            </a:r>
          </a:p>
          <a:p>
            <a:pPr lvl="0" algn="ctr"/>
            <a:r>
              <a:rPr sz="2200">
                <a:latin typeface="+mj-lt"/>
                <a:ea typeface="+mj-ea"/>
                <a:cs typeface="+mj-cs"/>
                <a:sym typeface="Helvetica"/>
              </a:rPr>
              <a:t>A wreck she lies, her sailors slain.</a:t>
            </a:r>
          </a:p>
          <a:p>
            <a:pPr lvl="0" algn="ctr"/>
            <a:r>
              <a:rPr sz="2200">
                <a:latin typeface="+mj-lt"/>
                <a:ea typeface="+mj-ea"/>
                <a:cs typeface="+mj-cs"/>
                <a:sym typeface="Helvetica"/>
              </a:rPr>
              <a:t>By two-faced butchers, paid by Spain!</a:t>
            </a:r>
          </a:p>
          <a:p>
            <a:pPr lvl="0" algn="ctr"/>
            <a:endParaRPr sz="1000">
              <a:latin typeface="+mj-lt"/>
              <a:ea typeface="+mj-ea"/>
              <a:cs typeface="+mj-cs"/>
              <a:sym typeface="Helvetica"/>
            </a:endParaRPr>
          </a:p>
          <a:p>
            <a:pPr lvl="0" algn="ctr"/>
            <a:r>
              <a:rPr sz="2200">
                <a:latin typeface="+mj-lt"/>
                <a:ea typeface="+mj-ea"/>
                <a:cs typeface="+mj-cs"/>
                <a:sym typeface="Helvetica"/>
              </a:rPr>
              <a:t>Eagle soar on high,</a:t>
            </a:r>
          </a:p>
          <a:p>
            <a:pPr lvl="0" algn="ctr"/>
            <a:r>
              <a:rPr sz="2200">
                <a:latin typeface="+mj-lt"/>
                <a:ea typeface="+mj-ea"/>
                <a:cs typeface="+mj-cs"/>
                <a:sym typeface="Helvetica"/>
              </a:rPr>
              <a:t>And sound the battle cry</a:t>
            </a:r>
          </a:p>
          <a:p>
            <a:pPr lvl="0" algn="ctr"/>
            <a:r>
              <a:rPr sz="2200">
                <a:latin typeface="+mj-lt"/>
                <a:ea typeface="+mj-ea"/>
                <a:cs typeface="+mj-cs"/>
                <a:sym typeface="Helvetica"/>
              </a:rPr>
              <a:t>Wave the starry flag!</a:t>
            </a:r>
          </a:p>
          <a:p>
            <a:pPr lvl="0" algn="ctr"/>
            <a:r>
              <a:rPr sz="2200">
                <a:latin typeface="+mj-lt"/>
                <a:ea typeface="+mj-ea"/>
                <a:cs typeface="+mj-cs"/>
                <a:sym typeface="Helvetica"/>
              </a:rPr>
              <a:t>In mud it shall not drag!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200"/>
              <a:t>7</a:t>
            </a:fld>
            <a:endParaRPr sz="1200"/>
          </a:p>
        </p:txBody>
      </p:sp>
      <p:sp>
        <p:nvSpPr>
          <p:cNvPr id="50" name="Shape 50"/>
          <p:cNvSpPr/>
          <p:nvPr/>
        </p:nvSpPr>
        <p:spPr>
          <a:xfrm>
            <a:off x="1803128" y="595629"/>
            <a:ext cx="359970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lang="en-US" sz="3800" dirty="0" smtClean="0"/>
              <a:t>U.S. and East Asia</a:t>
            </a:r>
            <a:endParaRPr sz="3800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1752600"/>
            <a:ext cx="7086600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Philippine American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War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600" baseline="0" dirty="0" smtClean="0">
                <a:solidFill>
                  <a:srgbClr val="000000"/>
                </a:solidFill>
              </a:rPr>
              <a:t>China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Japan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0301"/>
            <a:ext cx="655320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U.S. and Latin America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76400"/>
            <a:ext cx="7391400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Puerto Rico</a:t>
            </a:r>
          </a:p>
          <a:p>
            <a:pPr marL="365760" lvl="5" algn="l" rtl="0" latinLnBrk="1" hangingPunct="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</a:rPr>
              <a:t>Foraker Act</a:t>
            </a:r>
          </a:p>
          <a:p>
            <a:pPr marL="285750" lvl="1" indent="0" algn="l" rtl="0" latinLnBrk="1" hangingPunct="0">
              <a:buFont typeface="Arial" panose="020B0604020202020204" pitchFamily="34" charset="0"/>
              <a:buChar char="•"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Jones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</a:t>
            </a:r>
            <a:r>
              <a:rPr kumimoji="0" lang="en-US" sz="4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Shatfroth</a:t>
            </a: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Act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baseline="0" dirty="0" smtClean="0">
                <a:solidFill>
                  <a:srgbClr val="000000"/>
                </a:solidFill>
              </a:rPr>
              <a:t>Cuba</a:t>
            </a:r>
          </a:p>
          <a:p>
            <a:pPr marL="285750"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Teller Amendment</a:t>
            </a:r>
          </a:p>
          <a:p>
            <a:pPr marL="285750"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baseline="0" dirty="0" smtClean="0">
                <a:solidFill>
                  <a:srgbClr val="000000"/>
                </a:solidFill>
              </a:rPr>
              <a:t>Platt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smtClean="0">
                <a:solidFill>
                  <a:srgbClr val="000000"/>
                </a:solidFill>
              </a:rPr>
              <a:t>Amendment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4379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58738"/>
            <a:ext cx="632460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Foreign Diplomacy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752600"/>
            <a:ext cx="6019800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82880"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Big Stick Policy</a:t>
            </a:r>
          </a:p>
          <a:p>
            <a:pPr marL="365760" lvl="1" indent="0" algn="l" rtl="0" latinLnBrk="1" hangingPunct="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Panama Canal</a:t>
            </a:r>
          </a:p>
          <a:p>
            <a:pPr marL="365760"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Roosevelt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Corollary</a:t>
            </a:r>
          </a:p>
          <a:p>
            <a:pPr marL="182880"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600" baseline="0" dirty="0" smtClean="0">
                <a:solidFill>
                  <a:srgbClr val="000000"/>
                </a:solidFill>
              </a:rPr>
              <a:t>Taft</a:t>
            </a:r>
            <a:r>
              <a:rPr lang="en-US" sz="3600" dirty="0" smtClean="0">
                <a:solidFill>
                  <a:srgbClr val="000000"/>
                </a:solidFill>
              </a:rPr>
              <a:t> Dollar Diplomacy</a:t>
            </a:r>
          </a:p>
          <a:p>
            <a:pPr marL="182880"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Wilson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Moral Diplomacy</a:t>
            </a:r>
          </a:p>
          <a:p>
            <a:pPr marL="182880" lvl="3" indent="0" algn="l" rtl="0" latinLnBrk="1" hangingPunct="0">
              <a:buFont typeface="Arial" panose="020B0604020202020204" pitchFamily="34" charset="0"/>
              <a:buChar char="•"/>
            </a:pPr>
            <a:r>
              <a:rPr lang="en-US" sz="3600" baseline="0" dirty="0" smtClean="0">
                <a:solidFill>
                  <a:srgbClr val="000000"/>
                </a:solidFill>
              </a:rPr>
              <a:t>Mexico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2732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192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</vt:lpstr>
      <vt:lpstr>PowerPoint Presentation</vt:lpstr>
      <vt:lpstr>PowerPoint Presentation</vt:lpstr>
      <vt:lpstr>PowerPoint Presentation</vt:lpstr>
      <vt:lpstr>Explosion of the USS Maine Havana Harbor, 1898</vt:lpstr>
      <vt:lpstr>PowerPoint Presentation</vt:lpstr>
      <vt:lpstr>“Awake United States!”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Weimer, Lorri L.</dc:creator>
  <cp:lastModifiedBy>Weimer, Lorri L.</cp:lastModifiedBy>
  <cp:revision>2</cp:revision>
  <dcterms:modified xsi:type="dcterms:W3CDTF">2015-03-16T17:36:31Z</dcterms:modified>
</cp:coreProperties>
</file>