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lvl1pPr defTabSz="457200">
      <a:defRPr sz="2400">
        <a:latin typeface="News Gothic MT"/>
        <a:ea typeface="News Gothic MT"/>
        <a:cs typeface="News Gothic MT"/>
        <a:sym typeface="News Gothic MT"/>
      </a:defRPr>
    </a:lvl1pPr>
    <a:lvl2pPr indent="457200" defTabSz="457200">
      <a:defRPr sz="2400">
        <a:latin typeface="News Gothic MT"/>
        <a:ea typeface="News Gothic MT"/>
        <a:cs typeface="News Gothic MT"/>
        <a:sym typeface="News Gothic MT"/>
      </a:defRPr>
    </a:lvl2pPr>
    <a:lvl3pPr indent="914400" defTabSz="457200">
      <a:defRPr sz="2400">
        <a:latin typeface="News Gothic MT"/>
        <a:ea typeface="News Gothic MT"/>
        <a:cs typeface="News Gothic MT"/>
        <a:sym typeface="News Gothic MT"/>
      </a:defRPr>
    </a:lvl3pPr>
    <a:lvl4pPr indent="1371600" defTabSz="457200">
      <a:defRPr sz="2400">
        <a:latin typeface="News Gothic MT"/>
        <a:ea typeface="News Gothic MT"/>
        <a:cs typeface="News Gothic MT"/>
        <a:sym typeface="News Gothic MT"/>
      </a:defRPr>
    </a:lvl4pPr>
    <a:lvl5pPr indent="1828800" defTabSz="457200">
      <a:defRPr sz="2400">
        <a:latin typeface="News Gothic MT"/>
        <a:ea typeface="News Gothic MT"/>
        <a:cs typeface="News Gothic MT"/>
        <a:sym typeface="News Gothic MT"/>
      </a:defRPr>
    </a:lvl5pPr>
    <a:lvl6pPr defTabSz="457200">
      <a:defRPr sz="2400">
        <a:latin typeface="News Gothic MT"/>
        <a:ea typeface="News Gothic MT"/>
        <a:cs typeface="News Gothic MT"/>
        <a:sym typeface="News Gothic MT"/>
      </a:defRPr>
    </a:lvl6pPr>
    <a:lvl7pPr defTabSz="457200">
      <a:defRPr sz="2400">
        <a:latin typeface="News Gothic MT"/>
        <a:ea typeface="News Gothic MT"/>
        <a:cs typeface="News Gothic MT"/>
        <a:sym typeface="News Gothic MT"/>
      </a:defRPr>
    </a:lvl7pPr>
    <a:lvl8pPr defTabSz="457200">
      <a:defRPr sz="2400">
        <a:latin typeface="News Gothic MT"/>
        <a:ea typeface="News Gothic MT"/>
        <a:cs typeface="News Gothic MT"/>
        <a:sym typeface="News Gothic MT"/>
      </a:defRPr>
    </a:lvl8pPr>
    <a:lvl9pPr defTabSz="457200">
      <a:defRPr sz="2400">
        <a:latin typeface="News Gothic MT"/>
        <a:ea typeface="News Gothic MT"/>
        <a:cs typeface="News Gothic MT"/>
        <a:sym typeface="News Gothic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6DF"/>
          </a:solidFill>
        </a:fill>
      </a:tcStyle>
    </a:wholeTbl>
    <a:band2H>
      <a:tcTxStyle b="def" i="def"/>
      <a:tcStyle>
        <a:tcBdr/>
        <a:fill>
          <a:solidFill>
            <a:srgbClr val="E7ECEF"/>
          </a:solidFill>
        </a:fill>
      </a:tcStyle>
    </a:band2H>
    <a:firstCol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C7C9F"/>
          </a:solidFill>
        </a:fill>
      </a:tcStyle>
    </a:firstCol>
    <a:lastRow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C7C9F"/>
          </a:solidFill>
        </a:fill>
      </a:tcStyle>
    </a:lastRow>
    <a:firstRow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C7C9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CDCF"/>
          </a:solidFill>
        </a:fill>
      </a:tcStyle>
    </a:wholeTbl>
    <a:band2H>
      <a:tcTxStyle b="def" i="def"/>
      <a:tcStyle>
        <a:tcBdr/>
        <a:fill>
          <a:solidFill>
            <a:srgbClr val="E7E8E8"/>
          </a:solidFill>
        </a:fill>
      </a:tcStyle>
    </a:band2H>
    <a:firstCol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14350"/>
          </a:solidFill>
        </a:fill>
      </a:tcStyle>
    </a:firstCol>
    <a:lastRow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14350"/>
          </a:solidFill>
        </a:fill>
      </a:tcStyle>
    </a:lastRow>
    <a:firstRow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1435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C7C9F"/>
          </a:solidFill>
        </a:fill>
      </a:tcStyle>
    </a:firstCol>
    <a:lastRow>
      <a:tcTxStyle b="on" i="on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C7C9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1328737" y="1295400"/>
            <a:ext cx="6486526" cy="3152775"/>
          </a:xfrm>
          <a:prstGeom prst="rect">
            <a:avLst/>
          </a:prstGeom>
          <a:ln w="317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80808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defTabSz="914400">
              <a:spcBef>
                <a:spcPts val="2000"/>
              </a:spcBef>
              <a:defRPr sz="3200">
                <a:solidFill>
                  <a:srgbClr val="595959"/>
                </a:solidFill>
              </a:defRPr>
            </a:pP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2C7C9F"/>
                </a:solidFill>
              </a:rP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Click to edit Master text styles</a:t>
            </a:r>
            <a:endParaRPr sz="2400">
              <a:solidFill>
                <a:srgbClr val="5959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Second level</a:t>
            </a:r>
            <a:endParaRPr sz="2400">
              <a:solidFill>
                <a:srgbClr val="5959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Third level</a:t>
            </a:r>
            <a:endParaRPr sz="2400">
              <a:solidFill>
                <a:srgbClr val="5959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Fourth level</a:t>
            </a:r>
            <a:endParaRPr sz="2400">
              <a:solidFill>
                <a:srgbClr val="5959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Fifth level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49275" y="0"/>
            <a:ext cx="8042275" cy="144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2C7C9F"/>
                </a:solidFill>
              </a:rP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49275" y="1600200"/>
            <a:ext cx="8042275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Click to edit Master text styles</a:t>
            </a:r>
            <a:endParaRPr sz="2400">
              <a:solidFill>
                <a:srgbClr val="59595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Second level</a:t>
            </a:r>
            <a:endParaRPr sz="2400">
              <a:solidFill>
                <a:srgbClr val="59595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Third level</a:t>
            </a:r>
            <a:endParaRPr sz="2400">
              <a:solidFill>
                <a:srgbClr val="59595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Fourth level</a:t>
            </a:r>
            <a:endParaRPr sz="2400">
              <a:solidFill>
                <a:srgbClr val="59595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897812" y="6139180"/>
            <a:ext cx="990601" cy="63754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 defTabSz="914400">
              <a:defRPr sz="36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spd="med" advClick="1"/>
  <p:txStyles>
    <p:titleStyle>
      <a:lvl1pPr algn="ctr">
        <a:defRPr sz="4600">
          <a:solidFill>
            <a:srgbClr val="2C7C9F"/>
          </a:solidFill>
          <a:latin typeface="News Gothic MT"/>
          <a:ea typeface="News Gothic MT"/>
          <a:cs typeface="News Gothic MT"/>
          <a:sym typeface="News Gothic MT"/>
        </a:defRPr>
      </a:lvl1pPr>
      <a:lvl2pPr algn="ctr">
        <a:defRPr sz="4600">
          <a:solidFill>
            <a:srgbClr val="2C7C9F"/>
          </a:solidFill>
          <a:latin typeface="News Gothic MT"/>
          <a:ea typeface="News Gothic MT"/>
          <a:cs typeface="News Gothic MT"/>
          <a:sym typeface="News Gothic MT"/>
        </a:defRPr>
      </a:lvl2pPr>
      <a:lvl3pPr algn="ctr">
        <a:defRPr sz="4600">
          <a:solidFill>
            <a:srgbClr val="2C7C9F"/>
          </a:solidFill>
          <a:latin typeface="News Gothic MT"/>
          <a:ea typeface="News Gothic MT"/>
          <a:cs typeface="News Gothic MT"/>
          <a:sym typeface="News Gothic MT"/>
        </a:defRPr>
      </a:lvl3pPr>
      <a:lvl4pPr algn="ctr">
        <a:defRPr sz="4600">
          <a:solidFill>
            <a:srgbClr val="2C7C9F"/>
          </a:solidFill>
          <a:latin typeface="News Gothic MT"/>
          <a:ea typeface="News Gothic MT"/>
          <a:cs typeface="News Gothic MT"/>
          <a:sym typeface="News Gothic MT"/>
        </a:defRPr>
      </a:lvl4pPr>
      <a:lvl5pPr algn="ctr">
        <a:defRPr sz="4600">
          <a:solidFill>
            <a:srgbClr val="2C7C9F"/>
          </a:solidFill>
          <a:latin typeface="News Gothic MT"/>
          <a:ea typeface="News Gothic MT"/>
          <a:cs typeface="News Gothic MT"/>
          <a:sym typeface="News Gothic MT"/>
        </a:defRPr>
      </a:lvl5pPr>
      <a:lvl6pPr indent="457200" algn="ctr">
        <a:defRPr sz="4600">
          <a:solidFill>
            <a:srgbClr val="2C7C9F"/>
          </a:solidFill>
          <a:latin typeface="News Gothic MT"/>
          <a:ea typeface="News Gothic MT"/>
          <a:cs typeface="News Gothic MT"/>
          <a:sym typeface="News Gothic MT"/>
        </a:defRPr>
      </a:lvl6pPr>
      <a:lvl7pPr indent="914400" algn="ctr">
        <a:defRPr sz="4600">
          <a:solidFill>
            <a:srgbClr val="2C7C9F"/>
          </a:solidFill>
          <a:latin typeface="News Gothic MT"/>
          <a:ea typeface="News Gothic MT"/>
          <a:cs typeface="News Gothic MT"/>
          <a:sym typeface="News Gothic MT"/>
        </a:defRPr>
      </a:lvl7pPr>
      <a:lvl8pPr indent="1371600" algn="ctr">
        <a:defRPr sz="4600">
          <a:solidFill>
            <a:srgbClr val="2C7C9F"/>
          </a:solidFill>
          <a:latin typeface="News Gothic MT"/>
          <a:ea typeface="News Gothic MT"/>
          <a:cs typeface="News Gothic MT"/>
          <a:sym typeface="News Gothic MT"/>
        </a:defRPr>
      </a:lvl8pPr>
      <a:lvl9pPr indent="1828800" algn="ctr">
        <a:defRPr sz="4600">
          <a:solidFill>
            <a:srgbClr val="2C7C9F"/>
          </a:solidFill>
          <a:latin typeface="News Gothic MT"/>
          <a:ea typeface="News Gothic MT"/>
          <a:cs typeface="News Gothic MT"/>
          <a:sym typeface="News Gothic MT"/>
        </a:defRPr>
      </a:lvl9pPr>
    </p:titleStyle>
    <p:bodyStyle>
      <a:lvl1pPr marL="349250" indent="-349250">
        <a:spcBef>
          <a:spcPts val="2000"/>
        </a:spcBef>
        <a:buClr>
          <a:srgbClr val="6FB7D7"/>
        </a:buClr>
        <a:buSzPct val="110000"/>
        <a:buFont typeface="Wingdings 2"/>
        <a:buChar char="●"/>
        <a:defRPr sz="2400">
          <a:solidFill>
            <a:srgbClr val="595959"/>
          </a:solidFill>
          <a:latin typeface="News Gothic MT"/>
          <a:ea typeface="News Gothic MT"/>
          <a:cs typeface="News Gothic MT"/>
          <a:sym typeface="News Gothic MT"/>
        </a:defRPr>
      </a:lvl1pPr>
      <a:lvl2pPr marL="716395" indent="-367145">
        <a:spcBef>
          <a:spcPts val="2000"/>
        </a:spcBef>
        <a:buClr>
          <a:srgbClr val="6FB7D7"/>
        </a:buClr>
        <a:buSzPct val="110000"/>
        <a:buFont typeface="Wingdings 2"/>
        <a:buChar char="●"/>
        <a:defRPr sz="2400">
          <a:solidFill>
            <a:srgbClr val="595959"/>
          </a:solidFill>
          <a:latin typeface="News Gothic MT"/>
          <a:ea typeface="News Gothic MT"/>
          <a:cs typeface="News Gothic MT"/>
          <a:sym typeface="News Gothic MT"/>
        </a:defRPr>
      </a:lvl2pPr>
      <a:lvl3pPr marL="1024889" indent="-339089">
        <a:spcBef>
          <a:spcPts val="2000"/>
        </a:spcBef>
        <a:buClr>
          <a:srgbClr val="6FB7D7"/>
        </a:buClr>
        <a:buSzPct val="110000"/>
        <a:buFont typeface="Wingdings 2"/>
        <a:buChar char="●"/>
        <a:defRPr sz="2400">
          <a:solidFill>
            <a:srgbClr val="595959"/>
          </a:solidFill>
          <a:latin typeface="News Gothic MT"/>
          <a:ea typeface="News Gothic MT"/>
          <a:cs typeface="News Gothic MT"/>
          <a:sym typeface="News Gothic MT"/>
        </a:defRPr>
      </a:lvl3pPr>
      <a:lvl4pPr marL="1362075" indent="-393700">
        <a:spcBef>
          <a:spcPts val="2000"/>
        </a:spcBef>
        <a:buClr>
          <a:srgbClr val="6FB7D7"/>
        </a:buClr>
        <a:buSzPct val="110000"/>
        <a:buFont typeface="Wingdings 2"/>
        <a:buChar char="●"/>
        <a:defRPr sz="2400">
          <a:solidFill>
            <a:srgbClr val="595959"/>
          </a:solidFill>
          <a:latin typeface="News Gothic MT"/>
          <a:ea typeface="News Gothic MT"/>
          <a:cs typeface="News Gothic MT"/>
          <a:sym typeface="News Gothic MT"/>
        </a:defRPr>
      </a:lvl4pPr>
      <a:lvl5pPr marL="1640416" indent="-376766">
        <a:spcBef>
          <a:spcPts val="2000"/>
        </a:spcBef>
        <a:buClr>
          <a:srgbClr val="6FB7D7"/>
        </a:buClr>
        <a:buSzPct val="110000"/>
        <a:buFont typeface="Wingdings 2"/>
        <a:buChar char="●"/>
        <a:defRPr sz="2400">
          <a:solidFill>
            <a:srgbClr val="595959"/>
          </a:solidFill>
          <a:latin typeface="News Gothic MT"/>
          <a:ea typeface="News Gothic MT"/>
          <a:cs typeface="News Gothic MT"/>
          <a:sym typeface="News Gothic MT"/>
        </a:defRPr>
      </a:lvl5pPr>
      <a:lvl6pPr marL="2097616" indent="-376766">
        <a:spcBef>
          <a:spcPts val="2000"/>
        </a:spcBef>
        <a:buClr>
          <a:srgbClr val="6FB7D7"/>
        </a:buClr>
        <a:buSzPct val="110000"/>
        <a:buFont typeface="Wingdings 2"/>
        <a:buChar char="•"/>
        <a:defRPr sz="2400">
          <a:solidFill>
            <a:srgbClr val="595959"/>
          </a:solidFill>
          <a:latin typeface="News Gothic MT"/>
          <a:ea typeface="News Gothic MT"/>
          <a:cs typeface="News Gothic MT"/>
          <a:sym typeface="News Gothic MT"/>
        </a:defRPr>
      </a:lvl6pPr>
      <a:lvl7pPr marL="2554816" indent="-376766">
        <a:spcBef>
          <a:spcPts val="2000"/>
        </a:spcBef>
        <a:buClr>
          <a:srgbClr val="6FB7D7"/>
        </a:buClr>
        <a:buSzPct val="110000"/>
        <a:buFont typeface="Wingdings 2"/>
        <a:buChar char="•"/>
        <a:defRPr sz="2400">
          <a:solidFill>
            <a:srgbClr val="595959"/>
          </a:solidFill>
          <a:latin typeface="News Gothic MT"/>
          <a:ea typeface="News Gothic MT"/>
          <a:cs typeface="News Gothic MT"/>
          <a:sym typeface="News Gothic MT"/>
        </a:defRPr>
      </a:lvl7pPr>
      <a:lvl8pPr marL="3012016" indent="-376766">
        <a:spcBef>
          <a:spcPts val="2000"/>
        </a:spcBef>
        <a:buClr>
          <a:srgbClr val="6FB7D7"/>
        </a:buClr>
        <a:buSzPct val="110000"/>
        <a:buFont typeface="Wingdings 2"/>
        <a:buChar char="•"/>
        <a:defRPr sz="2400">
          <a:solidFill>
            <a:srgbClr val="595959"/>
          </a:solidFill>
          <a:latin typeface="News Gothic MT"/>
          <a:ea typeface="News Gothic MT"/>
          <a:cs typeface="News Gothic MT"/>
          <a:sym typeface="News Gothic MT"/>
        </a:defRPr>
      </a:lvl8pPr>
      <a:lvl9pPr marL="3469216" indent="-376766">
        <a:spcBef>
          <a:spcPts val="2000"/>
        </a:spcBef>
        <a:buClr>
          <a:srgbClr val="6FB7D7"/>
        </a:buClr>
        <a:buSzPct val="110000"/>
        <a:buFont typeface="Wingdings 2"/>
        <a:buChar char="•"/>
        <a:defRPr sz="2400">
          <a:solidFill>
            <a:srgbClr val="595959"/>
          </a:solidFill>
          <a:latin typeface="News Gothic MT"/>
          <a:ea typeface="News Gothic MT"/>
          <a:cs typeface="News Gothic MT"/>
          <a:sym typeface="News Gothic MT"/>
        </a:defRPr>
      </a:lvl9pPr>
    </p:bodyStyle>
    <p:otherStyle>
      <a:lvl1pPr algn="r">
        <a:defRPr sz="3600">
          <a:solidFill>
            <a:schemeClr val="tx1"/>
          </a:solidFill>
          <a:latin typeface="+mn-lt"/>
          <a:ea typeface="+mn-ea"/>
          <a:cs typeface="+mn-cs"/>
          <a:sym typeface="News Gothic MT"/>
        </a:defRPr>
      </a:lvl1pPr>
      <a:lvl2pPr indent="457200" algn="r">
        <a:defRPr sz="3600">
          <a:solidFill>
            <a:schemeClr val="tx1"/>
          </a:solidFill>
          <a:latin typeface="+mn-lt"/>
          <a:ea typeface="+mn-ea"/>
          <a:cs typeface="+mn-cs"/>
          <a:sym typeface="News Gothic MT"/>
        </a:defRPr>
      </a:lvl2pPr>
      <a:lvl3pPr indent="914400" algn="r">
        <a:defRPr sz="3600">
          <a:solidFill>
            <a:schemeClr val="tx1"/>
          </a:solidFill>
          <a:latin typeface="+mn-lt"/>
          <a:ea typeface="+mn-ea"/>
          <a:cs typeface="+mn-cs"/>
          <a:sym typeface="News Gothic MT"/>
        </a:defRPr>
      </a:lvl3pPr>
      <a:lvl4pPr indent="1371600" algn="r">
        <a:defRPr sz="3600">
          <a:solidFill>
            <a:schemeClr val="tx1"/>
          </a:solidFill>
          <a:latin typeface="+mn-lt"/>
          <a:ea typeface="+mn-ea"/>
          <a:cs typeface="+mn-cs"/>
          <a:sym typeface="News Gothic MT"/>
        </a:defRPr>
      </a:lvl4pPr>
      <a:lvl5pPr indent="1828800" algn="r">
        <a:defRPr sz="3600">
          <a:solidFill>
            <a:schemeClr val="tx1"/>
          </a:solidFill>
          <a:latin typeface="+mn-lt"/>
          <a:ea typeface="+mn-ea"/>
          <a:cs typeface="+mn-cs"/>
          <a:sym typeface="News Gothic MT"/>
        </a:defRPr>
      </a:lvl5pPr>
      <a:lvl6pPr algn="r">
        <a:defRPr sz="3600">
          <a:solidFill>
            <a:schemeClr val="tx1"/>
          </a:solidFill>
          <a:latin typeface="+mn-lt"/>
          <a:ea typeface="+mn-ea"/>
          <a:cs typeface="+mn-cs"/>
          <a:sym typeface="News Gothic MT"/>
        </a:defRPr>
      </a:lvl6pPr>
      <a:lvl7pPr algn="r">
        <a:defRPr sz="3600">
          <a:solidFill>
            <a:schemeClr val="tx1"/>
          </a:solidFill>
          <a:latin typeface="+mn-lt"/>
          <a:ea typeface="+mn-ea"/>
          <a:cs typeface="+mn-cs"/>
          <a:sym typeface="News Gothic MT"/>
        </a:defRPr>
      </a:lvl7pPr>
      <a:lvl8pPr algn="r">
        <a:defRPr sz="3600">
          <a:solidFill>
            <a:schemeClr val="tx1"/>
          </a:solidFill>
          <a:latin typeface="+mn-lt"/>
          <a:ea typeface="+mn-ea"/>
          <a:cs typeface="+mn-cs"/>
          <a:sym typeface="News Gothic MT"/>
        </a:defRPr>
      </a:lvl8pPr>
      <a:lvl9pPr algn="r">
        <a:defRPr sz="3600">
          <a:solidFill>
            <a:schemeClr val="tx1"/>
          </a:solidFill>
          <a:latin typeface="+mn-lt"/>
          <a:ea typeface="+mn-ea"/>
          <a:cs typeface="+mn-cs"/>
          <a:sym typeface="News Gothic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2C7C9F"/>
                </a:solidFill>
              </a:rPr>
              <a:t>Do Now!</a:t>
            </a:r>
          </a:p>
        </p:txBody>
      </p:sp>
      <p:sp>
        <p:nvSpPr>
          <p:cNvPr id="18" name="Shape 18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buSzTx/>
              <a:buNone/>
              <a:defRPr sz="2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95959"/>
                </a:solidFill>
              </a:rPr>
              <a:t>	Describe any situation where you learned something just by watching someone else do it…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2C7C9F"/>
                </a:solidFill>
              </a:rPr>
              <a:t>PRACTICE TIME!</a:t>
            </a:r>
          </a:p>
        </p:txBody>
      </p:sp>
      <p:sp>
        <p:nvSpPr>
          <p:cNvPr id="48" name="Shape 48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Explain the following scenario through each of the learning theories we have studied so far.</a:t>
            </a:r>
            <a:endParaRPr sz="2400">
              <a:solidFill>
                <a:srgbClr val="59595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Laquandria is late to class everyday.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51" name="Shape 51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TURN TO PAGE 208 IN THE BOOK AND READ THE “EXTINGUISHING BAD HABITS” SECTION AT THE TOP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1322387" y="1524000"/>
            <a:ext cx="6499226" cy="172561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C7C9F"/>
                </a:solidFill>
              </a:rPr>
              <a:t>4.3 Social/Observational Learning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1322387" y="3298825"/>
            <a:ext cx="6499226" cy="9175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ctr">
              <a:spcBef>
                <a:spcPts val="300"/>
              </a:spcBef>
              <a:buSzTx/>
              <a:buNone/>
              <a:defRPr sz="2800">
                <a:solidFill>
                  <a:srgbClr val="89898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98989"/>
                </a:solidFill>
              </a:rPr>
              <a:t>11/19/13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2C7C9F"/>
                </a:solidFill>
              </a:rPr>
              <a:t>Objectives</a:t>
            </a:r>
          </a:p>
        </p:txBody>
      </p:sp>
      <p:sp>
        <p:nvSpPr>
          <p:cNvPr id="24" name="Shape 24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SWBAT describe social learning and how it differs from classical and operant conditioning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2C7C9F"/>
                </a:solidFill>
              </a:rPr>
              <a:t>Social Learning</a:t>
            </a:r>
          </a:p>
        </p:txBody>
      </p:sp>
      <p:sp>
        <p:nvSpPr>
          <p:cNvPr id="27" name="Shape 27"/>
          <p:cNvSpPr/>
          <p:nvPr>
            <p:ph type="body" idx="4294967295"/>
          </p:nvPr>
        </p:nvSpPr>
        <p:spPr>
          <a:xfrm>
            <a:off x="549275" y="1600200"/>
            <a:ext cx="3840163" cy="4343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600"/>
              </a:spcBef>
              <a:buSzTx/>
              <a:buNone/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95959"/>
                </a:solidFill>
              </a:rPr>
              <a:t>Social Learning- learning from the behavior of others</a:t>
            </a:r>
          </a:p>
        </p:txBody>
      </p:sp>
      <p:pic>
        <p:nvPicPr>
          <p:cNvPr id="28" name="investors.jpg" descr="investor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1387" y="2438499"/>
            <a:ext cx="3840163" cy="2666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2C7C9F"/>
                </a:solidFill>
              </a:rPr>
              <a:t>Observational Learning</a:t>
            </a:r>
          </a:p>
        </p:txBody>
      </p:sp>
      <p:sp>
        <p:nvSpPr>
          <p:cNvPr id="31" name="Shape 31"/>
          <p:cNvSpPr/>
          <p:nvPr>
            <p:ph type="body" idx="4294967295"/>
          </p:nvPr>
        </p:nvSpPr>
        <p:spPr>
          <a:xfrm>
            <a:off x="549275" y="1600200"/>
            <a:ext cx="3840163" cy="4343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600"/>
              </a:spcBef>
              <a:buSz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95959"/>
                </a:solidFill>
              </a:rPr>
              <a:t>Observational Learning- a form of social learning in which we observe and imitate the behavior of others.</a:t>
            </a:r>
          </a:p>
        </p:txBody>
      </p:sp>
      <p:pic>
        <p:nvPicPr>
          <p:cNvPr id="32" name="defaul1.jpg" descr="defaul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4324" y="1600200"/>
            <a:ext cx="3014289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2C7C9F"/>
                </a:solidFill>
              </a:rPr>
              <a:t>Observational Learning</a:t>
            </a:r>
          </a:p>
        </p:txBody>
      </p:sp>
      <p:sp>
        <p:nvSpPr>
          <p:cNvPr id="35" name="Shape 35"/>
          <p:cNvSpPr/>
          <p:nvPr>
            <p:ph type="body" idx="4294967295"/>
          </p:nvPr>
        </p:nvSpPr>
        <p:spPr>
          <a:xfrm>
            <a:off x="549275" y="1600200"/>
            <a:ext cx="3840163" cy="4343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600"/>
              </a:spcBef>
              <a:buSz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95959"/>
                </a:solidFill>
              </a:rPr>
              <a:t>What types of things did you learn as a child from observing parents or older siblings?</a:t>
            </a:r>
          </a:p>
        </p:txBody>
      </p:sp>
      <p:sp>
        <p:nvSpPr>
          <p:cNvPr id="36" name="Shape 36"/>
          <p:cNvSpPr/>
          <p:nvPr/>
        </p:nvSpPr>
        <p:spPr>
          <a:xfrm>
            <a:off x="4751387" y="1600200"/>
            <a:ext cx="3840163" cy="329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88950" indent="-488950" defTabSz="914400">
              <a:spcBef>
                <a:spcPts val="1600"/>
              </a:spcBef>
              <a:buClr>
                <a:srgbClr val="6FB7D7"/>
              </a:buClr>
              <a:buSzPct val="110000"/>
              <a:buFont typeface="Wingdings 2"/>
              <a:buChar char="●"/>
              <a:defRPr sz="1800"/>
            </a:pPr>
            <a:r>
              <a:rPr sz="2800">
                <a:solidFill>
                  <a:srgbClr val="595959"/>
                </a:solidFill>
              </a:rPr>
              <a:t>Speech/Language Patterns</a:t>
            </a:r>
            <a:endParaRPr sz="2800">
              <a:solidFill>
                <a:srgbClr val="595959"/>
              </a:solidFill>
            </a:endParaRPr>
          </a:p>
          <a:p>
            <a:pPr lvl="0" marL="488950" indent="-488950" defTabSz="914400">
              <a:spcBef>
                <a:spcPts val="1600"/>
              </a:spcBef>
              <a:buClr>
                <a:srgbClr val="6FB7D7"/>
              </a:buClr>
              <a:buSzPct val="110000"/>
              <a:buFont typeface="Wingdings 2"/>
              <a:buChar char="●"/>
              <a:defRPr sz="1800"/>
            </a:pPr>
            <a:r>
              <a:rPr sz="2800">
                <a:solidFill>
                  <a:srgbClr val="595959"/>
                </a:solidFill>
              </a:rPr>
              <a:t>Tying Shoes</a:t>
            </a:r>
            <a:endParaRPr sz="2800">
              <a:solidFill>
                <a:srgbClr val="595959"/>
              </a:solidFill>
            </a:endParaRPr>
          </a:p>
          <a:p>
            <a:pPr lvl="0" marL="488950" indent="-488950" defTabSz="914400">
              <a:spcBef>
                <a:spcPts val="1600"/>
              </a:spcBef>
              <a:buClr>
                <a:srgbClr val="6FB7D7"/>
              </a:buClr>
              <a:buSzPct val="110000"/>
              <a:buFont typeface="Wingdings 2"/>
              <a:buChar char="●"/>
              <a:defRPr sz="1800"/>
            </a:pPr>
            <a:r>
              <a:rPr sz="2800">
                <a:solidFill>
                  <a:srgbClr val="595959"/>
                </a:solidFill>
              </a:rPr>
              <a:t>Personal Habits</a:t>
            </a:r>
            <a:endParaRPr sz="2800">
              <a:solidFill>
                <a:srgbClr val="595959"/>
              </a:solidFill>
            </a:endParaRPr>
          </a:p>
          <a:p>
            <a:pPr lvl="0" marL="488950" indent="-488950" defTabSz="914400">
              <a:spcBef>
                <a:spcPts val="1600"/>
              </a:spcBef>
              <a:buClr>
                <a:srgbClr val="6FB7D7"/>
              </a:buClr>
              <a:buSzPct val="110000"/>
              <a:buFont typeface="Wingdings 2"/>
              <a:buChar char="●"/>
              <a:defRPr sz="1800"/>
            </a:pPr>
            <a:r>
              <a:rPr sz="2800">
                <a:solidFill>
                  <a:srgbClr val="595959"/>
                </a:solidFill>
              </a:rPr>
              <a:t>How to react to people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2C7C9F"/>
                </a:solidFill>
              </a:rPr>
              <a:t>The Bobo Doll Experiment</a:t>
            </a:r>
          </a:p>
        </p:txBody>
      </p:sp>
      <p:pic>
        <p:nvPicPr>
          <p:cNvPr id="39" name="bozo-300x300.jpg" descr="bozo-300x3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8694" y="1600200"/>
            <a:ext cx="4343437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2C7C9F"/>
                </a:solidFill>
              </a:rPr>
              <a:t>Doll Experiment</a:t>
            </a:r>
          </a:p>
        </p:txBody>
      </p:sp>
      <p:pic>
        <p:nvPicPr>
          <p:cNvPr id="42" name="bobo doll experiment.mp4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540000" y="19050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04672">
              <a:defRPr sz="404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48">
                <a:solidFill>
                  <a:srgbClr val="2C7C9F"/>
                </a:solidFill>
              </a:rPr>
              <a:t>Classical/Operant vs. Social Learning</a:t>
            </a:r>
          </a:p>
        </p:txBody>
      </p:sp>
      <p:graphicFrame>
        <p:nvGraphicFramePr>
          <p:cNvPr id="45" name="Table 45"/>
          <p:cNvGraphicFramePr/>
          <p:nvPr/>
        </p:nvGraphicFramePr>
        <p:xfrm>
          <a:off x="739775" y="2438400"/>
          <a:ext cx="7662863" cy="32877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32225"/>
                <a:gridCol w="3830637"/>
              </a:tblGrid>
              <a:tr h="88423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600">
                          <a:solidFill>
                            <a:srgbClr val="FFFFFF"/>
                          </a:solidFill>
                          <a:latin typeface="Calisto MT"/>
                          <a:ea typeface="Calisto MT"/>
                          <a:cs typeface="Calisto MT"/>
                          <a:sym typeface="Calisto MT"/>
                        </a:rPr>
                        <a:t>Classical/Operant Conditioning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  <a:round/>
                    </a:lnT>
                    <a:lnB w="25400">
                      <a:solidFill>
                        <a:srgbClr val="000000"/>
                      </a:solidFill>
                      <a:round/>
                    </a:lnB>
                    <a:solidFill>
                      <a:srgbClr val="244A5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600">
                          <a:solidFill>
                            <a:srgbClr val="FFFFFF"/>
                          </a:solidFill>
                          <a:latin typeface="Calisto MT"/>
                          <a:ea typeface="Calisto MT"/>
                          <a:cs typeface="Calisto MT"/>
                          <a:sym typeface="Calisto MT"/>
                        </a:rPr>
                        <a:t> Social Learning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  <a:round/>
                    </a:lnT>
                    <a:lnB w="25400">
                      <a:solidFill>
                        <a:srgbClr val="000000"/>
                      </a:solidFill>
                      <a:round/>
                    </a:lnB>
                    <a:solidFill>
                      <a:srgbClr val="244A58"/>
                    </a:solidFill>
                  </a:tcPr>
                </a:tc>
              </a:tr>
              <a:tr h="2403475">
                <a:tc>
                  <a:txBody>
                    <a:bodyPr/>
                    <a:lstStyle/>
                    <a:p>
                      <a:pPr lvl="0" algn="l"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sz="2300">
                          <a:latin typeface="Calisto MT"/>
                          <a:ea typeface="Calisto MT"/>
                          <a:cs typeface="Calisto MT"/>
                          <a:sym typeface="Calisto MT"/>
                        </a:rPr>
                        <a:t>Requires a reward or reinforcement to learn a new action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  <a:round/>
                    </a:lnT>
                    <a:lnB w="25400">
                      <a:solidFill>
                        <a:srgbClr val="000000"/>
                      </a:solidFill>
                      <a:round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sz="2300">
                          <a:latin typeface="Calisto MT"/>
                          <a:ea typeface="Calisto MT"/>
                          <a:cs typeface="Calisto MT"/>
                          <a:sym typeface="Calisto MT"/>
                        </a:rPr>
                        <a:t>Learning occurs through exposure and imitation alone.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  <a:round/>
                    </a:lnT>
                    <a:lnB w="25400">
                      <a:solidFill>
                        <a:srgbClr val="000000"/>
                      </a:solidFill>
                      <a:round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8F8F8F"/>
      </a:accent3>
      <a:accent4>
        <a:srgbClr val="707070"/>
      </a:accent4>
      <a:accent5>
        <a:srgbClr val="ADBECB"/>
      </a:accent5>
      <a:accent6>
        <a:srgbClr val="21435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2C7C9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2C7C9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8F8F8F"/>
      </a:accent3>
      <a:accent4>
        <a:srgbClr val="707070"/>
      </a:accent4>
      <a:accent5>
        <a:srgbClr val="ADBECB"/>
      </a:accent5>
      <a:accent6>
        <a:srgbClr val="21435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2C7C9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2C7C9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