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4" r:id="rId2"/>
    <p:sldId id="265" r:id="rId3"/>
    <p:sldId id="266" r:id="rId4"/>
    <p:sldId id="267" r:id="rId5"/>
    <p:sldId id="268" r:id="rId6"/>
    <p:sldId id="269" r:id="rId7"/>
    <p:sldId id="270" r:id="rId8"/>
    <p:sldId id="274" r:id="rId9"/>
    <p:sldId id="275" r:id="rId10"/>
    <p:sldId id="276" r:id="rId11"/>
    <p:sldId id="277" r:id="rId12"/>
    <p:sldId id="278" r:id="rId13"/>
    <p:sldId id="257" r:id="rId14"/>
    <p:sldId id="258" r:id="rId15"/>
    <p:sldId id="259" r:id="rId16"/>
    <p:sldId id="262" r:id="rId17"/>
    <p:sldId id="263" r:id="rId18"/>
    <p:sldId id="261" r:id="rId19"/>
    <p:sldId id="260"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20" autoAdjust="0"/>
  </p:normalViewPr>
  <p:slideViewPr>
    <p:cSldViewPr>
      <p:cViewPr>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BDCEDE-4636-4FF9-863C-556B5E2D3660}" type="datetimeFigureOut">
              <a:rPr lang="en-US" smtClean="0"/>
              <a:pPr/>
              <a:t>11/18/2013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36FB41-6319-4C63-AF4B-12394485624B}" type="slidenum">
              <a:rPr lang="en-US" smtClean="0"/>
              <a:pPr/>
              <a:t>‹#›</a:t>
            </a:fld>
            <a:endParaRPr lang="en-US" dirty="0"/>
          </a:p>
        </p:txBody>
      </p:sp>
    </p:spTree>
    <p:extLst>
      <p:ext uri="{BB962C8B-B14F-4D97-AF65-F5344CB8AC3E}">
        <p14:creationId xmlns:p14="http://schemas.microsoft.com/office/powerpoint/2010/main" val="908305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Payne-Aldrich_Tariff_Ac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Federal judge from Ohio</a:t>
            </a:r>
          </a:p>
          <a:p>
            <a:endParaRPr lang="en-US" dirty="0" smtClean="0"/>
          </a:p>
          <a:p>
            <a:r>
              <a:rPr lang="en-US" dirty="0" smtClean="0"/>
              <a:t>Governor of Philippines after Spanish American War</a:t>
            </a:r>
          </a:p>
          <a:p>
            <a:endParaRPr lang="en-US" dirty="0"/>
          </a:p>
        </p:txBody>
      </p:sp>
      <p:sp>
        <p:nvSpPr>
          <p:cNvPr id="4" name="Slide Number Placeholder 3"/>
          <p:cNvSpPr>
            <a:spLocks noGrp="1"/>
          </p:cNvSpPr>
          <p:nvPr>
            <p:ph type="sldNum" sz="quarter" idx="10"/>
          </p:nvPr>
        </p:nvSpPr>
        <p:spPr/>
        <p:txBody>
          <a:bodyPr/>
          <a:lstStyle/>
          <a:p>
            <a:fld id="{517E508A-6CAF-492B-B302-16F7B76880E4}"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7E508A-6CAF-492B-B302-16F7B76880E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the beginning both Taft and Roosevelt were trying to win over the</a:t>
            </a:r>
            <a:r>
              <a:rPr lang="en-US" baseline="0" dirty="0" smtClean="0"/>
              <a:t> Republican Party’s votes but</a:t>
            </a:r>
            <a:r>
              <a:rPr lang="en-US" dirty="0" smtClean="0"/>
              <a:t> in the end, Wilson won the election</a:t>
            </a:r>
            <a:r>
              <a:rPr lang="en-US" baseline="0" dirty="0" smtClean="0"/>
              <a:t> because the Republican party had split in half. While </a:t>
            </a:r>
            <a:r>
              <a:rPr lang="en-US" b="1" baseline="0" dirty="0" smtClean="0"/>
              <a:t>Wilson obtained 6 million votes both Taft and Roosevelt had achieved 7 million all together.</a:t>
            </a:r>
            <a:endParaRPr lang="en-US" b="1" dirty="0"/>
          </a:p>
        </p:txBody>
      </p:sp>
      <p:sp>
        <p:nvSpPr>
          <p:cNvPr id="4" name="Slide Number Placeholder 3"/>
          <p:cNvSpPr>
            <a:spLocks noGrp="1"/>
          </p:cNvSpPr>
          <p:nvPr>
            <p:ph type="sldNum" sz="quarter" idx="10"/>
          </p:nvPr>
        </p:nvSpPr>
        <p:spPr/>
        <p:txBody>
          <a:bodyPr/>
          <a:lstStyle/>
          <a:p>
            <a:fld id="{517E508A-6CAF-492B-B302-16F7B76880E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Fired </a:t>
            </a:r>
            <a:r>
              <a:rPr lang="en-US" dirty="0" err="1" smtClean="0"/>
              <a:t>pinchot</a:t>
            </a:r>
            <a:r>
              <a:rPr lang="en-US" dirty="0" smtClean="0"/>
              <a:t> who viewed</a:t>
            </a:r>
            <a:r>
              <a:rPr lang="en-US" baseline="0" dirty="0" smtClean="0"/>
              <a:t> what </a:t>
            </a:r>
            <a:r>
              <a:rPr lang="en-US" baseline="0" dirty="0" err="1" smtClean="0"/>
              <a:t>roosevelt</a:t>
            </a:r>
            <a:r>
              <a:rPr lang="en-US" baseline="0" dirty="0" smtClean="0"/>
              <a:t> did as correct so accused </a:t>
            </a:r>
            <a:r>
              <a:rPr lang="en-US" baseline="0" dirty="0" err="1" smtClean="0"/>
              <a:t>ballinger</a:t>
            </a:r>
            <a:r>
              <a:rPr lang="en-US" baseline="0" dirty="0" smtClean="0"/>
              <a:t> when </a:t>
            </a:r>
            <a:r>
              <a:rPr lang="en-US" baseline="0" dirty="0" err="1" smtClean="0"/>
              <a:t>ballinger</a:t>
            </a:r>
            <a:r>
              <a:rPr lang="en-US" baseline="0" dirty="0" smtClean="0"/>
              <a:t> gave the land </a:t>
            </a:r>
            <a:r>
              <a:rPr lang="en-US" baseline="0" dirty="0" err="1" smtClean="0"/>
              <a:t>roosevelt</a:t>
            </a:r>
            <a:r>
              <a:rPr lang="en-US" baseline="0" dirty="0" smtClean="0"/>
              <a:t> placed in forest reserves to lumber and mining </a:t>
            </a:r>
            <a:r>
              <a:rPr lang="en-US" baseline="0" dirty="0" err="1" smtClean="0"/>
              <a:t>companiesof</a:t>
            </a:r>
            <a:r>
              <a:rPr lang="en-US" baseline="0" dirty="0" smtClean="0"/>
              <a:t> colluding with business interests and unsupportive of the environmental good </a:t>
            </a:r>
            <a:r>
              <a:rPr lang="en-US" baseline="0" dirty="0" err="1" smtClean="0"/>
              <a:t>roosevelt</a:t>
            </a:r>
            <a:r>
              <a:rPr lang="en-US" baseline="0" dirty="0" smtClean="0"/>
              <a:t> was doing. Ballinger said </a:t>
            </a:r>
            <a:r>
              <a:rPr lang="en-US" baseline="0" dirty="0" err="1" smtClean="0"/>
              <a:t>roosevelt</a:t>
            </a:r>
            <a:r>
              <a:rPr lang="en-US" baseline="0" dirty="0" smtClean="0"/>
              <a:t> had exceeded his authority. </a:t>
            </a:r>
            <a:r>
              <a:rPr lang="en-US" baseline="0" dirty="0" err="1" smtClean="0"/>
              <a:t>Taff</a:t>
            </a:r>
            <a:r>
              <a:rPr lang="en-US" baseline="0" dirty="0" smtClean="0"/>
              <a:t> fired pinch and so the </a:t>
            </a:r>
            <a:r>
              <a:rPr lang="en-US" baseline="0" dirty="0" err="1" smtClean="0"/>
              <a:t>progessive</a:t>
            </a:r>
            <a:r>
              <a:rPr lang="en-US" baseline="0" dirty="0" smtClean="0"/>
              <a:t> party started to fell betrayed by </a:t>
            </a:r>
            <a:r>
              <a:rPr lang="en-US" baseline="0" dirty="0" err="1" smtClean="0"/>
              <a:t>taff</a:t>
            </a:r>
            <a:r>
              <a:rPr lang="en-US" baseline="0" dirty="0" smtClean="0"/>
              <a:t>. He </a:t>
            </a:r>
            <a:r>
              <a:rPr lang="en-US" baseline="0" dirty="0" err="1" smtClean="0"/>
              <a:t>dindt</a:t>
            </a:r>
            <a:r>
              <a:rPr lang="en-US" baseline="0" dirty="0" smtClean="0"/>
              <a:t> seem progressive anymore</a:t>
            </a:r>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accomplishments</a:t>
            </a:r>
            <a:r>
              <a:rPr lang="en-US" baseline="0" dirty="0" smtClean="0"/>
              <a:t> only made </a:t>
            </a:r>
            <a:r>
              <a:rPr lang="en-US" baseline="0" dirty="0" err="1" smtClean="0"/>
              <a:t>Taff</a:t>
            </a:r>
            <a:r>
              <a:rPr lang="en-US" baseline="0" dirty="0" smtClean="0"/>
              <a:t> more of a republican than progressive. Singing </a:t>
            </a:r>
            <a:r>
              <a:rPr lang="en-US" baseline="0" dirty="0" err="1" smtClean="0"/>
              <a:t>payne</a:t>
            </a:r>
            <a:r>
              <a:rPr lang="en-US" baseline="0" dirty="0" smtClean="0"/>
              <a:t> </a:t>
            </a:r>
            <a:r>
              <a:rPr lang="en-US" baseline="0" dirty="0" err="1" smtClean="0"/>
              <a:t>aldrich</a:t>
            </a:r>
            <a:r>
              <a:rPr lang="en-US" baseline="0" dirty="0" smtClean="0"/>
              <a:t> tariff didn’t cause </a:t>
            </a:r>
            <a:r>
              <a:rPr lang="en-US" baseline="0" dirty="0" err="1" smtClean="0"/>
              <a:t>Taff</a:t>
            </a:r>
            <a:r>
              <a:rPr lang="en-US" baseline="0" dirty="0" smtClean="0"/>
              <a:t> to have a better relationship with the </a:t>
            </a:r>
            <a:r>
              <a:rPr lang="en-US" baseline="0" dirty="0" err="1" smtClean="0"/>
              <a:t>progresive</a:t>
            </a:r>
            <a:r>
              <a:rPr lang="en-US" baseline="0" dirty="0" smtClean="0"/>
              <a:t> party leaders. They still thought he no longer had a “</a:t>
            </a:r>
            <a:r>
              <a:rPr lang="en-US" baseline="0" dirty="0" err="1" smtClean="0"/>
              <a:t>progresive</a:t>
            </a:r>
            <a:r>
              <a:rPr lang="en-US" baseline="0" dirty="0" smtClean="0"/>
              <a:t> view of he state”.</a:t>
            </a:r>
            <a:endParaRPr lang="en-US" dirty="0" smtClean="0"/>
          </a:p>
          <a:p>
            <a:r>
              <a:rPr lang="en-US" dirty="0" smtClean="0"/>
              <a:t>not as much as reformers wanted…</a:t>
            </a:r>
            <a:endParaRPr lang="en-US" baseline="0" dirty="0" smtClean="0"/>
          </a:p>
          <a:p>
            <a:endParaRPr lang="en-US" dirty="0" smtClean="0"/>
          </a:p>
          <a:p>
            <a:r>
              <a:rPr lang="en-US" dirty="0" smtClean="0"/>
              <a:t>Although Taft consulted Congress during its deliberations on the bill to a certain extent, critics charged that he ought to have imposed more of his own recommendations (that is, more lowered schedules) on the bill. However, unlike Roosevelt, Taft felt that the president should not dictate lawmaking and should leave Congress free to act as it saw fit.</a:t>
            </a:r>
            <a:r>
              <a:rPr lang="en-US" baseline="30000" dirty="0" smtClean="0">
                <a:hlinkClick r:id="rId3"/>
              </a:rPr>
              <a:t>[4]</a:t>
            </a:r>
            <a:endParaRPr lang="en-US" baseline="30000" dirty="0" smtClean="0"/>
          </a:p>
          <a:p>
            <a:r>
              <a:rPr lang="en-US" dirty="0" smtClean="0"/>
              <a:t>The bill greatly angered Progressives, who were beginning to stop supporting President Taft. (progressives did</a:t>
            </a:r>
            <a:r>
              <a:rPr lang="en-US" baseline="0" dirty="0" smtClean="0"/>
              <a:t> not yet exist until after this bill got republicans angry so they split: Progressives and</a:t>
            </a:r>
            <a:endParaRPr lang="en-US" baseline="30000" dirty="0" smtClean="0"/>
          </a:p>
        </p:txBody>
      </p:sp>
      <p:sp>
        <p:nvSpPr>
          <p:cNvPr id="4" name="Slide Number Placeholder 3"/>
          <p:cNvSpPr>
            <a:spLocks noGrp="1"/>
          </p:cNvSpPr>
          <p:nvPr>
            <p:ph type="sldNum" sz="quarter" idx="10"/>
          </p:nvPr>
        </p:nvSpPr>
        <p:spPr/>
        <p:txBody>
          <a:bodyPr/>
          <a:lstStyle/>
          <a:p>
            <a:fld id="{517E508A-6CAF-492B-B302-16F7B76880E4}"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Fired </a:t>
            </a:r>
            <a:r>
              <a:rPr lang="en-US" dirty="0" err="1" smtClean="0"/>
              <a:t>pinchot</a:t>
            </a:r>
            <a:r>
              <a:rPr lang="en-US" dirty="0" smtClean="0"/>
              <a:t> who viewed</a:t>
            </a:r>
            <a:r>
              <a:rPr lang="en-US" baseline="0" dirty="0" smtClean="0"/>
              <a:t> what </a:t>
            </a:r>
            <a:r>
              <a:rPr lang="en-US" baseline="0" dirty="0" err="1" smtClean="0"/>
              <a:t>roosevelt</a:t>
            </a:r>
            <a:r>
              <a:rPr lang="en-US" baseline="0" dirty="0" smtClean="0"/>
              <a:t> did as correct so accused </a:t>
            </a:r>
            <a:r>
              <a:rPr lang="en-US" baseline="0" dirty="0" err="1" smtClean="0"/>
              <a:t>ballinger</a:t>
            </a:r>
            <a:r>
              <a:rPr lang="en-US" baseline="0" dirty="0" smtClean="0"/>
              <a:t> when </a:t>
            </a:r>
            <a:r>
              <a:rPr lang="en-US" baseline="0" dirty="0" err="1" smtClean="0"/>
              <a:t>ballinger</a:t>
            </a:r>
            <a:r>
              <a:rPr lang="en-US" baseline="0" dirty="0" smtClean="0"/>
              <a:t> gave the land </a:t>
            </a:r>
            <a:r>
              <a:rPr lang="en-US" baseline="0" dirty="0" err="1" smtClean="0"/>
              <a:t>roosevelt</a:t>
            </a:r>
            <a:r>
              <a:rPr lang="en-US" baseline="0" dirty="0" smtClean="0"/>
              <a:t> placed in forest reserves to lumber and mining </a:t>
            </a:r>
            <a:r>
              <a:rPr lang="en-US" baseline="0" dirty="0" err="1" smtClean="0"/>
              <a:t>companiesof</a:t>
            </a:r>
            <a:r>
              <a:rPr lang="en-US" baseline="0" dirty="0" smtClean="0"/>
              <a:t> colluding with business interests and unsupportive of the environmental good </a:t>
            </a:r>
            <a:r>
              <a:rPr lang="en-US" baseline="0" dirty="0" err="1" smtClean="0"/>
              <a:t>roosevelt</a:t>
            </a:r>
            <a:r>
              <a:rPr lang="en-US" baseline="0" dirty="0" smtClean="0"/>
              <a:t> was doing. Ballinger said </a:t>
            </a:r>
            <a:r>
              <a:rPr lang="en-US" baseline="0" dirty="0" err="1" smtClean="0"/>
              <a:t>roosevelt</a:t>
            </a:r>
            <a:r>
              <a:rPr lang="en-US" baseline="0" dirty="0" smtClean="0"/>
              <a:t> had exceeded his authority. </a:t>
            </a:r>
            <a:r>
              <a:rPr lang="en-US" baseline="0" dirty="0" err="1" smtClean="0"/>
              <a:t>Taff</a:t>
            </a:r>
            <a:r>
              <a:rPr lang="en-US" baseline="0" dirty="0" smtClean="0"/>
              <a:t> fired pinch and so the </a:t>
            </a:r>
            <a:r>
              <a:rPr lang="en-US" baseline="0" dirty="0" err="1" smtClean="0"/>
              <a:t>progessive</a:t>
            </a:r>
            <a:r>
              <a:rPr lang="en-US" baseline="0" dirty="0" smtClean="0"/>
              <a:t> party started to fell betrayed by </a:t>
            </a:r>
            <a:r>
              <a:rPr lang="en-US" baseline="0" dirty="0" err="1" smtClean="0"/>
              <a:t>taff</a:t>
            </a:r>
            <a:r>
              <a:rPr lang="en-US" baseline="0" dirty="0" smtClean="0"/>
              <a:t>. He </a:t>
            </a:r>
            <a:r>
              <a:rPr lang="en-US" baseline="0" dirty="0" err="1" smtClean="0"/>
              <a:t>dindt</a:t>
            </a:r>
            <a:r>
              <a:rPr lang="en-US" baseline="0" dirty="0" smtClean="0"/>
              <a:t> seem progressive anymore</a:t>
            </a:r>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accomplishments</a:t>
            </a:r>
            <a:r>
              <a:rPr lang="en-US" baseline="0" dirty="0" smtClean="0"/>
              <a:t> only made </a:t>
            </a:r>
            <a:r>
              <a:rPr lang="en-US" baseline="0" dirty="0" err="1" smtClean="0"/>
              <a:t>Taff</a:t>
            </a:r>
            <a:r>
              <a:rPr lang="en-US" baseline="0" dirty="0" smtClean="0"/>
              <a:t> more of a republican than progressive. Singing </a:t>
            </a:r>
            <a:r>
              <a:rPr lang="en-US" baseline="0" dirty="0" err="1" smtClean="0"/>
              <a:t>payne</a:t>
            </a:r>
            <a:r>
              <a:rPr lang="en-US" baseline="0" dirty="0" smtClean="0"/>
              <a:t> </a:t>
            </a:r>
            <a:r>
              <a:rPr lang="en-US" baseline="0" dirty="0" err="1" smtClean="0"/>
              <a:t>aldrich</a:t>
            </a:r>
            <a:r>
              <a:rPr lang="en-US" baseline="0" dirty="0" smtClean="0"/>
              <a:t> tariff didn’t cause </a:t>
            </a:r>
            <a:r>
              <a:rPr lang="en-US" baseline="0" dirty="0" err="1" smtClean="0"/>
              <a:t>Taff</a:t>
            </a:r>
            <a:r>
              <a:rPr lang="en-US" baseline="0" dirty="0" smtClean="0"/>
              <a:t> to have a better relationship with the </a:t>
            </a:r>
            <a:r>
              <a:rPr lang="en-US" baseline="0" dirty="0" err="1" smtClean="0"/>
              <a:t>progresive</a:t>
            </a:r>
            <a:r>
              <a:rPr lang="en-US" baseline="0" dirty="0" smtClean="0"/>
              <a:t> party leaders. They still thought he no longer had a “</a:t>
            </a:r>
            <a:r>
              <a:rPr lang="en-US" baseline="0" dirty="0" err="1" smtClean="0"/>
              <a:t>progresive</a:t>
            </a:r>
            <a:r>
              <a:rPr lang="en-US" baseline="0" dirty="0" smtClean="0"/>
              <a:t> view of he state”.</a:t>
            </a:r>
            <a:endParaRPr lang="en-US" dirty="0" smtClean="0"/>
          </a:p>
          <a:p>
            <a:endParaRPr lang="en-US" baseline="0" dirty="0" smtClean="0"/>
          </a:p>
          <a:p>
            <a:endParaRPr lang="en-US" dirty="0" smtClean="0"/>
          </a:p>
          <a:p>
            <a:endParaRPr lang="en-US" dirty="0" smtClean="0"/>
          </a:p>
          <a:p>
            <a:r>
              <a:rPr lang="en-US" b="1" dirty="0" smtClean="0"/>
              <a:t>**Taft fired </a:t>
            </a:r>
            <a:r>
              <a:rPr lang="en-US" b="1" dirty="0" err="1" smtClean="0"/>
              <a:t>pinchot</a:t>
            </a:r>
            <a:r>
              <a:rPr lang="en-US" b="1" dirty="0" smtClean="0"/>
              <a:t> because</a:t>
            </a:r>
            <a:r>
              <a:rPr lang="en-US" b="1" baseline="0" dirty="0" smtClean="0"/>
              <a:t> he agreed with </a:t>
            </a:r>
            <a:r>
              <a:rPr lang="en-US" b="1" baseline="0" dirty="0" err="1" smtClean="0"/>
              <a:t>ballinger</a:t>
            </a:r>
            <a:r>
              <a:rPr lang="en-US" b="1" baseline="0" dirty="0" smtClean="0"/>
              <a:t> since he believed presidents should not rule in a dictatorship way. </a:t>
            </a:r>
            <a:r>
              <a:rPr lang="en-US" b="1" baseline="0" dirty="0" err="1" smtClean="0"/>
              <a:t>Pinchotb</a:t>
            </a:r>
            <a:r>
              <a:rPr lang="en-US" b="1" baseline="0" dirty="0" smtClean="0"/>
              <a:t> head of U.S Forest Service. Roosevelt relied on Pinchot for advice.</a:t>
            </a:r>
          </a:p>
          <a:p>
            <a:r>
              <a:rPr lang="en-US" b="1" baseline="0" dirty="0" smtClean="0"/>
              <a:t>Progressives stopped finding him progressive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Tensions between him and progressive leaders grew progressives felt betrayed saying he was more of a conservative now. Thought he no longer had a “</a:t>
            </a:r>
            <a:r>
              <a:rPr lang="en-US" b="1" dirty="0" err="1" smtClean="0"/>
              <a:t>progresive</a:t>
            </a:r>
            <a:r>
              <a:rPr lang="en-US" b="1" dirty="0" smtClean="0"/>
              <a:t> view of he state”.</a:t>
            </a:r>
          </a:p>
          <a:p>
            <a:endParaRPr lang="en-US" dirty="0"/>
          </a:p>
        </p:txBody>
      </p:sp>
      <p:sp>
        <p:nvSpPr>
          <p:cNvPr id="4" name="Slide Number Placeholder 3"/>
          <p:cNvSpPr>
            <a:spLocks noGrp="1"/>
          </p:cNvSpPr>
          <p:nvPr>
            <p:ph type="sldNum" sz="quarter" idx="10"/>
          </p:nvPr>
        </p:nvSpPr>
        <p:spPr/>
        <p:txBody>
          <a:bodyPr/>
          <a:lstStyle/>
          <a:p>
            <a:fld id="{517E508A-6CAF-492B-B302-16F7B76880E4}"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Theodore a progressive  president </a:t>
            </a:r>
            <a:r>
              <a:rPr lang="en-US" dirty="0" err="1" smtClean="0"/>
              <a:t>belived</a:t>
            </a:r>
            <a:r>
              <a:rPr lang="en-US" dirty="0" smtClean="0"/>
              <a:t> the standard oil company was good Taft did</a:t>
            </a:r>
            <a:r>
              <a:rPr lang="en-US" baseline="0" dirty="0" smtClean="0"/>
              <a:t> not-one way Taft began to be against </a:t>
            </a:r>
            <a:r>
              <a:rPr lang="en-US" baseline="0" dirty="0" err="1" smtClean="0"/>
              <a:t>Roosevelts</a:t>
            </a:r>
            <a:r>
              <a:rPr lang="en-US" baseline="0" dirty="0" smtClean="0"/>
              <a:t> opinion (second time when he sided guy to give land reserved in forests to businesses so the progressive party had trouble calling him a progressive president.</a:t>
            </a:r>
            <a:endParaRPr lang="en-US" dirty="0" smtClean="0"/>
          </a:p>
          <a:p>
            <a:r>
              <a:rPr lang="en-US" dirty="0" smtClean="0">
                <a:solidFill>
                  <a:srgbClr val="FF0000"/>
                </a:solidFill>
              </a:rPr>
              <a:t>,</a:t>
            </a:r>
            <a:r>
              <a:rPr lang="en-US" baseline="0" dirty="0" smtClean="0">
                <a:solidFill>
                  <a:srgbClr val="FF0000"/>
                </a:solidFill>
              </a:rPr>
              <a:t> he passed on that belief to </a:t>
            </a:r>
            <a:r>
              <a:rPr lang="en-US" baseline="0" dirty="0" err="1" smtClean="0">
                <a:solidFill>
                  <a:srgbClr val="FF0000"/>
                </a:solidFill>
              </a:rPr>
              <a:t>roosevelt</a:t>
            </a:r>
            <a:r>
              <a:rPr lang="en-US" baseline="0" dirty="0" smtClean="0">
                <a:solidFill>
                  <a:srgbClr val="FF0000"/>
                </a:solidFill>
              </a:rPr>
              <a:t> who took it to a greater extent saying all big business were not ANTITRUST </a:t>
            </a:r>
            <a:r>
              <a:rPr lang="en-US" baseline="0" dirty="0" err="1" smtClean="0">
                <a:solidFill>
                  <a:srgbClr val="FF0000"/>
                </a:solidFill>
              </a:rPr>
              <a:t>violaters</a:t>
            </a:r>
            <a:r>
              <a:rPr lang="en-US" baseline="0" dirty="0" smtClean="0">
                <a:solidFill>
                  <a:srgbClr val="FF0000"/>
                </a:solidFill>
              </a:rPr>
              <a:t> when </a:t>
            </a:r>
            <a:r>
              <a:rPr lang="en-US" baseline="0" dirty="0" err="1" smtClean="0">
                <a:solidFill>
                  <a:srgbClr val="FF0000"/>
                </a:solidFill>
              </a:rPr>
              <a:t>roosevelt</a:t>
            </a:r>
            <a:r>
              <a:rPr lang="en-US" baseline="0" dirty="0" smtClean="0">
                <a:solidFill>
                  <a:srgbClr val="FF0000"/>
                </a:solidFill>
              </a:rPr>
              <a:t> held some companies bad</a:t>
            </a:r>
          </a:p>
          <a:p>
            <a:endParaRPr lang="en-US" baseline="0" dirty="0" smtClean="0"/>
          </a:p>
          <a:p>
            <a:r>
              <a:rPr lang="en-US" baseline="0" dirty="0" smtClean="0"/>
              <a:t>Justices set new standards for judging large corporations-Rule of reason implemented </a:t>
            </a:r>
            <a:r>
              <a:rPr lang="en-US" baseline="0" dirty="0" err="1" smtClean="0"/>
              <a:t>roosevelts</a:t>
            </a:r>
            <a:r>
              <a:rPr lang="en-US" baseline="0" dirty="0" smtClean="0"/>
              <a:t> old </a:t>
            </a:r>
            <a:r>
              <a:rPr lang="en-US" baseline="0" dirty="0" err="1" smtClean="0"/>
              <a:t>distincion</a:t>
            </a:r>
            <a:r>
              <a:rPr lang="en-US" baseline="0" dirty="0" smtClean="0"/>
              <a:t> between good and bad trusts.</a:t>
            </a:r>
          </a:p>
          <a:p>
            <a:endParaRPr lang="en-US" baseline="0" dirty="0" smtClean="0"/>
          </a:p>
          <a:p>
            <a:r>
              <a:rPr lang="en-US" baseline="0" dirty="0" smtClean="0"/>
              <a:t>Because of this the court sided with the </a:t>
            </a:r>
            <a:r>
              <a:rPr lang="en-US" baseline="0" dirty="0" err="1" smtClean="0"/>
              <a:t>govenrment</a:t>
            </a:r>
            <a:r>
              <a:rPr lang="en-US" baseline="0" dirty="0" smtClean="0"/>
              <a:t> making American Tobacco stop the </a:t>
            </a:r>
            <a:r>
              <a:rPr lang="en-US" baseline="0" dirty="0" err="1" smtClean="0"/>
              <a:t>practies</a:t>
            </a:r>
            <a:r>
              <a:rPr lang="en-US" baseline="0" dirty="0" smtClean="0"/>
              <a:t>(pricing policies) that where driving small businesses out of business.</a:t>
            </a:r>
          </a:p>
          <a:p>
            <a:endParaRPr lang="en-US" baseline="0" dirty="0" smtClean="0"/>
          </a:p>
          <a:p>
            <a:r>
              <a:rPr lang="en-US" b="1" baseline="0" dirty="0" smtClean="0"/>
              <a:t>During Taft’s presidency, justices considered a business that broke the Sherman Anti Trust Act a:</a:t>
            </a:r>
          </a:p>
          <a:p>
            <a:r>
              <a:rPr lang="en-US" b="1" baseline="0" dirty="0" smtClean="0"/>
              <a:t>a)Business that didn’t allow unions</a:t>
            </a:r>
          </a:p>
          <a:p>
            <a:r>
              <a:rPr lang="en-US" b="1" baseline="0" dirty="0" smtClean="0"/>
              <a:t>b) Business who’s tactics got rid of competition</a:t>
            </a:r>
          </a:p>
          <a:p>
            <a:r>
              <a:rPr lang="en-US" b="1" baseline="0" dirty="0" smtClean="0"/>
              <a:t>c)Business who sold goods at high prices</a:t>
            </a:r>
          </a:p>
          <a:p>
            <a:r>
              <a:rPr lang="en-US" b="1" baseline="0" dirty="0" smtClean="0"/>
              <a:t>d)Business who forced workers to work 12 hours a day</a:t>
            </a:r>
          </a:p>
          <a:p>
            <a:endParaRPr lang="en-US" b="1" baseline="0" dirty="0" smtClean="0"/>
          </a:p>
          <a:p>
            <a:endParaRPr lang="en-US" b="1" baseline="0" dirty="0" smtClean="0"/>
          </a:p>
          <a:p>
            <a:r>
              <a:rPr lang="en-US" b="1" baseline="0" dirty="0" smtClean="0"/>
              <a:t>Rule of reason implemented Roosevelt's old distinction between good and bad trusts. Congress used this to back up such acts like making the American Tobacco Stop the Practices that were driving small businesses out of business.</a:t>
            </a:r>
          </a:p>
          <a:p>
            <a:endParaRPr lang="en-US" baseline="0" dirty="0" smtClean="0"/>
          </a:p>
          <a:p>
            <a:r>
              <a:rPr lang="en-US" baseline="0" dirty="0" smtClean="0"/>
              <a:t>Which of </a:t>
            </a:r>
            <a:r>
              <a:rPr lang="en-US" baseline="0" dirty="0" err="1" smtClean="0"/>
              <a:t>Taff’s</a:t>
            </a:r>
            <a:r>
              <a:rPr lang="en-US" baseline="0" dirty="0" smtClean="0"/>
              <a:t> </a:t>
            </a:r>
            <a:r>
              <a:rPr lang="en-US" baseline="0" dirty="0" err="1" smtClean="0"/>
              <a:t>accomplishements</a:t>
            </a:r>
            <a:r>
              <a:rPr lang="en-US" baseline="0" dirty="0" smtClean="0"/>
              <a:t> made him seem to have a more republican view:</a:t>
            </a:r>
            <a:endParaRPr lang="en-US" dirty="0"/>
          </a:p>
        </p:txBody>
      </p:sp>
      <p:sp>
        <p:nvSpPr>
          <p:cNvPr id="4" name="Slide Number Placeholder 3"/>
          <p:cNvSpPr>
            <a:spLocks noGrp="1"/>
          </p:cNvSpPr>
          <p:nvPr>
            <p:ph type="sldNum" sz="quarter" idx="10"/>
          </p:nvPr>
        </p:nvSpPr>
        <p:spPr/>
        <p:txBody>
          <a:bodyPr/>
          <a:lstStyle/>
          <a:p>
            <a:fld id="{517E508A-6CAF-492B-B302-16F7B76880E4}"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Hostilities started</a:t>
            </a:r>
          </a:p>
          <a:p>
            <a:endParaRPr lang="en-US" dirty="0" smtClean="0"/>
          </a:p>
          <a:p>
            <a:r>
              <a:rPr lang="en-US" dirty="0" smtClean="0"/>
              <a:t>1913</a:t>
            </a:r>
            <a:endParaRPr lang="en-US" dirty="0"/>
          </a:p>
        </p:txBody>
      </p:sp>
      <p:sp>
        <p:nvSpPr>
          <p:cNvPr id="4" name="Slide Number Placeholder 3"/>
          <p:cNvSpPr>
            <a:spLocks noGrp="1"/>
          </p:cNvSpPr>
          <p:nvPr>
            <p:ph type="sldNum" sz="quarter" idx="10"/>
          </p:nvPr>
        </p:nvSpPr>
        <p:spPr/>
        <p:txBody>
          <a:bodyPr/>
          <a:lstStyle/>
          <a:p>
            <a:fld id="{517E508A-6CAF-492B-B302-16F7B76880E4}"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b/c progressive party (formerly known as</a:t>
            </a:r>
            <a:r>
              <a:rPr lang="en-US" baseline="0" dirty="0" smtClean="0"/>
              <a:t> liberal republicans) were against him at that point b/c they felt betrayed since Taft went into office as a Liberal Republican.</a:t>
            </a:r>
            <a:endParaRPr lang="en-US" dirty="0"/>
          </a:p>
        </p:txBody>
      </p:sp>
      <p:sp>
        <p:nvSpPr>
          <p:cNvPr id="4" name="Slide Number Placeholder 3"/>
          <p:cNvSpPr>
            <a:spLocks noGrp="1"/>
          </p:cNvSpPr>
          <p:nvPr>
            <p:ph type="sldNum" sz="quarter" idx="10"/>
          </p:nvPr>
        </p:nvSpPr>
        <p:spPr/>
        <p:txBody>
          <a:bodyPr/>
          <a:lstStyle/>
          <a:p>
            <a:fld id="{517E508A-6CAF-492B-B302-16F7B76880E4}"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7E508A-6CAF-492B-B302-16F7B76880E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Theodore</a:t>
            </a:r>
            <a:r>
              <a:rPr lang="en-US" baseline="0" dirty="0" smtClean="0"/>
              <a:t> Roosevelt didn’t run for the Progressive Platform from the beginning. </a:t>
            </a:r>
            <a:r>
              <a:rPr lang="en-US" dirty="0" smtClean="0"/>
              <a:t>Prior</a:t>
            </a:r>
            <a:r>
              <a:rPr lang="en-US" baseline="0" dirty="0" smtClean="0"/>
              <a:t> to the elections </a:t>
            </a:r>
            <a:r>
              <a:rPr lang="en-US" dirty="0" smtClean="0"/>
              <a:t>Theodore Roosevelt</a:t>
            </a:r>
            <a:r>
              <a:rPr lang="en-US" baseline="0" dirty="0" smtClean="0"/>
              <a:t> had actually challenged Taft for the Republican nomination even though they were both friends. There are many reasons why historians believe he did this and some say it was because Roosevelt was pressured by thousands of progressives to lead them once again. Others say that Roosevelt believed he could do a better job uniting the party; in other words, he felt a duty to the American people to run. Not only that, but those who supported Roosevelt insisted that it was because Taft had betrayed the progressive platform.</a:t>
            </a:r>
          </a:p>
          <a:p>
            <a:r>
              <a:rPr lang="en-US" dirty="0" smtClean="0"/>
              <a:t>On the other hand, critics believed Roosevelt ran for presidency because he had a huge ego</a:t>
            </a:r>
            <a:r>
              <a:rPr lang="en-US" baseline="0" dirty="0" smtClean="0"/>
              <a:t> and that his eagerness for power didn’t let him “give it up”, even though he had decided to give up his power in the last election and Taft had become his successor.</a:t>
            </a:r>
          </a:p>
          <a:p>
            <a:r>
              <a:rPr lang="en-US" baseline="0" dirty="0" smtClean="0"/>
              <a:t>Some critics think he “backstabbed” his friend because he overlooked the positive sides of Taft’s Presidency.</a:t>
            </a:r>
          </a:p>
          <a:p>
            <a:r>
              <a:rPr lang="en-US" baseline="0" dirty="0" smtClean="0"/>
              <a:t>In the end, the Republicans re-elected Taft and, therefore, Roosevelt and his supporters formed the Progressive Party, in which Roosevelt was chosen for President.</a:t>
            </a:r>
            <a:endParaRPr lang="en-US" dirty="0" smtClean="0"/>
          </a:p>
          <a:p>
            <a:endParaRPr lang="en-US" dirty="0"/>
          </a:p>
        </p:txBody>
      </p:sp>
      <p:sp>
        <p:nvSpPr>
          <p:cNvPr id="4" name="Slide Number Placeholder 3"/>
          <p:cNvSpPr>
            <a:spLocks noGrp="1"/>
          </p:cNvSpPr>
          <p:nvPr>
            <p:ph type="sldNum" sz="quarter" idx="10"/>
          </p:nvPr>
        </p:nvSpPr>
        <p:spPr/>
        <p:txBody>
          <a:bodyPr/>
          <a:lstStyle/>
          <a:p>
            <a:fld id="{517E508A-6CAF-492B-B302-16F7B76880E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election</a:t>
            </a:r>
            <a:r>
              <a:rPr lang="en-US" baseline="0" dirty="0" smtClean="0"/>
              <a:t> was mainly between Roosevelt and Wilson.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Though they both believed that the time of </a:t>
            </a:r>
            <a:r>
              <a:rPr lang="en-US" b="1" baseline="0" dirty="0" smtClean="0"/>
              <a:t>laissez faire </a:t>
            </a:r>
            <a:r>
              <a:rPr lang="en-US" baseline="0" dirty="0" smtClean="0"/>
              <a:t>was over, that the government must intervene to help their people, they still held different opinions on different issues.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While Wilson proposed to eliminate trusts Roosevelt wanted to preserve, but regulate them in his “New Nationalism” policy, which also helped to create the </a:t>
            </a:r>
            <a:r>
              <a:rPr lang="en-US" dirty="0" smtClean="0"/>
              <a:t>Federal Trade Commissions</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Wilson believed each state should </a:t>
            </a:r>
            <a:r>
              <a:rPr lang="en-US" dirty="0" smtClean="0"/>
              <a:t>decide on the issue of women suffrage while Roosevelt openly campaigned on</a:t>
            </a:r>
            <a:r>
              <a:rPr lang="en-US" baseline="0" dirty="0" smtClean="0"/>
              <a:t> behalf of women’s suffrage.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 only that but, while Wilson criticized tariffs because he thought them as being a special interest program for big businesses Roosevelt supported them believing they helped protect wages.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Roosevelt also proposed a minimum wage, a worker’s compensation act, and a child labor law.</a:t>
            </a:r>
          </a:p>
        </p:txBody>
      </p:sp>
      <p:sp>
        <p:nvSpPr>
          <p:cNvPr id="4" name="Slide Number Placeholder 3"/>
          <p:cNvSpPr>
            <a:spLocks noGrp="1"/>
          </p:cNvSpPr>
          <p:nvPr>
            <p:ph type="sldNum" sz="quarter" idx="10"/>
          </p:nvPr>
        </p:nvSpPr>
        <p:spPr/>
        <p:txBody>
          <a:bodyPr/>
          <a:lstStyle/>
          <a:p>
            <a:fld id="{517E508A-6CAF-492B-B302-16F7B76880E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7AB71D4D-B2B6-4AD9-B442-6E036A962D41}" type="datetimeFigureOut">
              <a:rPr lang="en-US" smtClean="0"/>
              <a:pPr/>
              <a:t>11/18/2013</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ADB04F86-6ABF-44E9-A9E2-ED5BEBB61E8E}"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B71D4D-B2B6-4AD9-B442-6E036A962D41}" type="datetimeFigureOut">
              <a:rPr lang="en-US" smtClean="0"/>
              <a:pPr/>
              <a:t>11/18/2013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DB04F86-6ABF-44E9-A9E2-ED5BEBB61E8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B71D4D-B2B6-4AD9-B442-6E036A962D41}" type="datetimeFigureOut">
              <a:rPr lang="en-US" smtClean="0"/>
              <a:pPr/>
              <a:t>11/18/2013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DB04F86-6ABF-44E9-A9E2-ED5BEBB61E8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B71D4D-B2B6-4AD9-B442-6E036A962D41}" type="datetimeFigureOut">
              <a:rPr lang="en-US" smtClean="0"/>
              <a:pPr/>
              <a:t>11/18/2013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DB04F86-6ABF-44E9-A9E2-ED5BEBB61E8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AB71D4D-B2B6-4AD9-B442-6E036A962D41}" type="datetimeFigureOut">
              <a:rPr lang="en-US" smtClean="0"/>
              <a:pPr/>
              <a:t>11/18/2013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DB04F86-6ABF-44E9-A9E2-ED5BEBB61E8E}"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AB71D4D-B2B6-4AD9-B442-6E036A962D41}" type="datetimeFigureOut">
              <a:rPr lang="en-US" smtClean="0"/>
              <a:pPr/>
              <a:t>11/18/2013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DB04F86-6ABF-44E9-A9E2-ED5BEBB61E8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AB71D4D-B2B6-4AD9-B442-6E036A962D41}" type="datetimeFigureOut">
              <a:rPr lang="en-US" smtClean="0"/>
              <a:pPr/>
              <a:t>11/18/2013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DB04F86-6ABF-44E9-A9E2-ED5BEBB61E8E}"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AB71D4D-B2B6-4AD9-B442-6E036A962D41}" type="datetimeFigureOut">
              <a:rPr lang="en-US" smtClean="0"/>
              <a:pPr/>
              <a:t>11/18/2013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DB04F86-6ABF-44E9-A9E2-ED5BEBB61E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AB71D4D-B2B6-4AD9-B442-6E036A962D41}" type="datetimeFigureOut">
              <a:rPr lang="en-US" smtClean="0"/>
              <a:pPr/>
              <a:t>11/18/2013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DB04F86-6ABF-44E9-A9E2-ED5BEBB61E8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AB71D4D-B2B6-4AD9-B442-6E036A962D41}" type="datetimeFigureOut">
              <a:rPr lang="en-US" smtClean="0"/>
              <a:pPr/>
              <a:t>11/18/2013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DB04F86-6ABF-44E9-A9E2-ED5BEBB61E8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7AB71D4D-B2B6-4AD9-B442-6E036A962D41}" type="datetimeFigureOut">
              <a:rPr lang="en-US" smtClean="0"/>
              <a:pPr/>
              <a:t>11/18/2013</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ADB04F86-6ABF-44E9-A9E2-ED5BEBB61E8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AB71D4D-B2B6-4AD9-B442-6E036A962D41}" type="datetimeFigureOut">
              <a:rPr lang="en-US" smtClean="0"/>
              <a:pPr/>
              <a:t>11/18/2013</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DB04F86-6ABF-44E9-A9E2-ED5BEBB61E8E}"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princeton.edu/~achaney/tmve/wiki100k/docs/Payne-Aldrich_Tariff_Act.html" TargetMode="External"/><Relationship Id="rId2" Type="http://schemas.openxmlformats.org/officeDocument/2006/relationships/hyperlink" Target="http://www.loc.gov/rr/business/hottopic/irs_history.html" TargetMode="External"/><Relationship Id="rId1" Type="http://schemas.openxmlformats.org/officeDocument/2006/relationships/slideLayout" Target="../slideLayouts/slideLayout2.xml"/><Relationship Id="rId4" Type="http://schemas.openxmlformats.org/officeDocument/2006/relationships/hyperlink" Target="http://www.whitehouse.gov/about/presidents/williamhowardta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history.com/topics/woodrow-wilson" TargetMode="External"/><Relationship Id="rId2" Type="http://schemas.openxmlformats.org/officeDocument/2006/relationships/hyperlink" Target="http://www.wilsoncenter.org/about-woodrow-wilson" TargetMode="External"/><Relationship Id="rId1" Type="http://schemas.openxmlformats.org/officeDocument/2006/relationships/slideLayout" Target="../slideLayouts/slideLayout2.xml"/><Relationship Id="rId4" Type="http://schemas.openxmlformats.org/officeDocument/2006/relationships/hyperlink" Target="http://m.whitehouse.gov/about/presidents/woodrowwils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End of the Progressive Era</a:t>
            </a:r>
            <a:endParaRPr lang="en-US" dirty="0"/>
          </a:p>
        </p:txBody>
      </p:sp>
      <p:sp>
        <p:nvSpPr>
          <p:cNvPr id="3" name="Subtitle 2"/>
          <p:cNvSpPr>
            <a:spLocks noGrp="1"/>
          </p:cNvSpPr>
          <p:nvPr>
            <p:ph type="subTitle" idx="1"/>
          </p:nvPr>
        </p:nvSpPr>
        <p:spPr/>
        <p:txBody>
          <a:bodyPr/>
          <a:lstStyle/>
          <a:p>
            <a:r>
              <a:rPr lang="en-US" dirty="0" smtClean="0"/>
              <a:t>Karen Valentin</a:t>
            </a:r>
          </a:p>
          <a:p>
            <a:r>
              <a:rPr lang="en-US" dirty="0" smtClean="0"/>
              <a:t>Stephanie Velarde</a:t>
            </a:r>
          </a:p>
          <a:p>
            <a:r>
              <a:rPr lang="en-US" dirty="0" smtClean="0"/>
              <a:t>Francesca Velarde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Candidate’s Platforms</a:t>
            </a:r>
            <a:endParaRPr lang="en-US" dirty="0"/>
          </a:p>
        </p:txBody>
      </p:sp>
      <p:sp>
        <p:nvSpPr>
          <p:cNvPr id="5" name="Text Placeholder 4"/>
          <p:cNvSpPr>
            <a:spLocks noGrp="1"/>
          </p:cNvSpPr>
          <p:nvPr>
            <p:ph type="body" idx="1"/>
          </p:nvPr>
        </p:nvSpPr>
        <p:spPr>
          <a:xfrm>
            <a:off x="460375" y="1417638"/>
            <a:ext cx="4040188" cy="639762"/>
          </a:xfrm>
        </p:spPr>
        <p:txBody>
          <a:bodyPr/>
          <a:lstStyle/>
          <a:p>
            <a:r>
              <a:rPr lang="en-US" dirty="0" smtClean="0"/>
              <a:t>Theodore Roosevelt</a:t>
            </a:r>
            <a:endParaRPr lang="en-US" dirty="0"/>
          </a:p>
        </p:txBody>
      </p:sp>
      <p:sp>
        <p:nvSpPr>
          <p:cNvPr id="7" name="Text Placeholder 6"/>
          <p:cNvSpPr>
            <a:spLocks noGrp="1"/>
          </p:cNvSpPr>
          <p:nvPr>
            <p:ph type="body" sz="half" idx="3"/>
          </p:nvPr>
        </p:nvSpPr>
        <p:spPr>
          <a:xfrm>
            <a:off x="4648200" y="1417638"/>
            <a:ext cx="4041775" cy="639762"/>
          </a:xfrm>
        </p:spPr>
        <p:txBody>
          <a:bodyPr/>
          <a:lstStyle/>
          <a:p>
            <a:r>
              <a:rPr lang="en-US" dirty="0" smtClean="0"/>
              <a:t>Woodrow Wilson</a:t>
            </a:r>
            <a:endParaRPr lang="en-US" dirty="0"/>
          </a:p>
        </p:txBody>
      </p:sp>
      <p:sp>
        <p:nvSpPr>
          <p:cNvPr id="6" name="Content Placeholder 5"/>
          <p:cNvSpPr>
            <a:spLocks noGrp="1"/>
          </p:cNvSpPr>
          <p:nvPr>
            <p:ph sz="quarter" idx="2"/>
          </p:nvPr>
        </p:nvSpPr>
        <p:spPr>
          <a:xfrm>
            <a:off x="460375" y="2057400"/>
            <a:ext cx="4040188" cy="4800600"/>
          </a:xfrm>
        </p:spPr>
        <p:txBody>
          <a:bodyPr>
            <a:normAutofit/>
          </a:bodyPr>
          <a:lstStyle/>
          <a:p>
            <a:r>
              <a:rPr lang="en-US" dirty="0" smtClean="0"/>
              <a:t>New Nationalism policies</a:t>
            </a:r>
          </a:p>
          <a:p>
            <a:pPr lvl="1"/>
            <a:r>
              <a:rPr lang="en-US" dirty="0" smtClean="0"/>
              <a:t>A broad plan of social reform for America</a:t>
            </a:r>
          </a:p>
          <a:p>
            <a:pPr lvl="1"/>
            <a:r>
              <a:rPr lang="en-US" dirty="0" smtClean="0"/>
              <a:t>Wanted to preserve trusts but regulate them</a:t>
            </a:r>
          </a:p>
          <a:p>
            <a:r>
              <a:rPr lang="en-US" dirty="0" smtClean="0"/>
              <a:t>Campaigned on behalf of women’s suffrage</a:t>
            </a:r>
          </a:p>
          <a:p>
            <a:r>
              <a:rPr lang="en-US" dirty="0" smtClean="0"/>
              <a:t>Supported tariffs</a:t>
            </a:r>
          </a:p>
          <a:p>
            <a:r>
              <a:rPr lang="en-US" dirty="0" smtClean="0"/>
              <a:t>Minimum wage</a:t>
            </a:r>
          </a:p>
          <a:p>
            <a:r>
              <a:rPr lang="en-US" dirty="0" smtClean="0"/>
              <a:t>Worker’s compensation act</a:t>
            </a:r>
          </a:p>
          <a:p>
            <a:r>
              <a:rPr lang="en-US" dirty="0" smtClean="0"/>
              <a:t>Child labor law</a:t>
            </a:r>
          </a:p>
        </p:txBody>
      </p:sp>
      <p:sp>
        <p:nvSpPr>
          <p:cNvPr id="8" name="Content Placeholder 7"/>
          <p:cNvSpPr>
            <a:spLocks noGrp="1"/>
          </p:cNvSpPr>
          <p:nvPr>
            <p:ph sz="quarter" idx="4"/>
          </p:nvPr>
        </p:nvSpPr>
        <p:spPr>
          <a:xfrm>
            <a:off x="4648200" y="2057400"/>
            <a:ext cx="4041775" cy="2667000"/>
          </a:xfrm>
        </p:spPr>
        <p:txBody>
          <a:bodyPr/>
          <a:lstStyle/>
          <a:p>
            <a:r>
              <a:rPr lang="en-US" dirty="0" smtClean="0"/>
              <a:t>Proposed the elimination of trusts</a:t>
            </a:r>
          </a:p>
          <a:p>
            <a:r>
              <a:rPr lang="en-US" dirty="0" smtClean="0"/>
              <a:t>Believed each state should decide on the issue of women suffrage</a:t>
            </a:r>
          </a:p>
          <a:p>
            <a:r>
              <a:rPr lang="en-US" dirty="0" smtClean="0"/>
              <a:t>Criticized tariffs</a:t>
            </a:r>
            <a:endParaRPr lang="en-US" dirty="0"/>
          </a:p>
        </p:txBody>
      </p:sp>
      <p:sp>
        <p:nvSpPr>
          <p:cNvPr id="9" name="Rectangle 8"/>
          <p:cNvSpPr/>
          <p:nvPr/>
        </p:nvSpPr>
        <p:spPr>
          <a:xfrm>
            <a:off x="9372600" y="5638800"/>
            <a:ext cx="4572000" cy="646331"/>
          </a:xfrm>
          <a:prstGeom prst="rect">
            <a:avLst/>
          </a:prstGeom>
        </p:spPr>
        <p:txBody>
          <a:bodyPr>
            <a:spAutoFit/>
          </a:bodyPr>
          <a:lstStyle/>
          <a:p>
            <a:r>
              <a:rPr lang="en-US" dirty="0" smtClean="0"/>
              <a:t>http://library.duke.edu/exhibits/sevenelections/elections/1912/issues.html</a:t>
            </a:r>
            <a:endParaRPr lang="en-US" dirty="0"/>
          </a:p>
        </p:txBody>
      </p:sp>
      <p:sp>
        <p:nvSpPr>
          <p:cNvPr id="16" name="Rectangle 15"/>
          <p:cNvSpPr/>
          <p:nvPr/>
        </p:nvSpPr>
        <p:spPr>
          <a:xfrm>
            <a:off x="-4572000" y="3505200"/>
            <a:ext cx="4572000" cy="646331"/>
          </a:xfrm>
          <a:prstGeom prst="rect">
            <a:avLst/>
          </a:prstGeom>
        </p:spPr>
        <p:txBody>
          <a:bodyPr>
            <a:spAutoFit/>
          </a:bodyPr>
          <a:lstStyle/>
          <a:p>
            <a:r>
              <a:rPr lang="en-US" dirty="0" smtClean="0"/>
              <a:t>http://millercenter.org/president/taft/essays/biography/3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Candidate’s Platforms</a:t>
            </a:r>
            <a:endParaRPr lang="en-US" dirty="0"/>
          </a:p>
        </p:txBody>
      </p:sp>
      <p:sp>
        <p:nvSpPr>
          <p:cNvPr id="3" name="Text Placeholder 2"/>
          <p:cNvSpPr>
            <a:spLocks noGrp="1"/>
          </p:cNvSpPr>
          <p:nvPr>
            <p:ph type="body" idx="1"/>
          </p:nvPr>
        </p:nvSpPr>
        <p:spPr/>
        <p:txBody>
          <a:bodyPr/>
          <a:lstStyle/>
          <a:p>
            <a:pPr lvl="0"/>
            <a:r>
              <a:rPr lang="en-US" dirty="0"/>
              <a:t>Eugene V. </a:t>
            </a:r>
            <a:r>
              <a:rPr lang="en-US" dirty="0" smtClean="0"/>
              <a:t>Debs</a:t>
            </a:r>
            <a:endParaRPr lang="en-US" dirty="0"/>
          </a:p>
        </p:txBody>
      </p:sp>
      <p:sp>
        <p:nvSpPr>
          <p:cNvPr id="5" name="Text Placeholder 4"/>
          <p:cNvSpPr>
            <a:spLocks noGrp="1"/>
          </p:cNvSpPr>
          <p:nvPr>
            <p:ph type="body" sz="half" idx="3"/>
          </p:nvPr>
        </p:nvSpPr>
        <p:spPr/>
        <p:txBody>
          <a:bodyPr/>
          <a:lstStyle/>
          <a:p>
            <a:pPr lvl="0"/>
            <a:r>
              <a:rPr lang="en-US" dirty="0"/>
              <a:t>William </a:t>
            </a:r>
            <a:r>
              <a:rPr lang="en-US" dirty="0" smtClean="0"/>
              <a:t>Taft</a:t>
            </a:r>
            <a:endParaRPr lang="en-US" dirty="0"/>
          </a:p>
        </p:txBody>
      </p:sp>
      <p:sp>
        <p:nvSpPr>
          <p:cNvPr id="4" name="Content Placeholder 3"/>
          <p:cNvSpPr>
            <a:spLocks noGrp="1"/>
          </p:cNvSpPr>
          <p:nvPr>
            <p:ph sz="quarter" idx="2"/>
          </p:nvPr>
        </p:nvSpPr>
        <p:spPr/>
        <p:txBody>
          <a:bodyPr/>
          <a:lstStyle/>
          <a:p>
            <a:pPr lvl="0">
              <a:defRPr/>
            </a:pPr>
            <a:r>
              <a:rPr lang="en-US" dirty="0"/>
              <a:t>Few supported him</a:t>
            </a:r>
          </a:p>
          <a:p>
            <a:pPr marL="800100" lvl="1" indent="-342900">
              <a:buFont typeface="Arial" pitchFamily="34" charset="0"/>
              <a:buChar char="•"/>
            </a:pPr>
            <a:r>
              <a:rPr lang="en-US" sz="2400" baseline="0" dirty="0" smtClean="0"/>
              <a:t>Abolish</a:t>
            </a:r>
            <a:r>
              <a:rPr lang="en-US" sz="2400" dirty="0" smtClean="0"/>
              <a:t> the “capitalistic system”</a:t>
            </a:r>
            <a:endParaRPr lang="en-US" sz="2400" dirty="0"/>
          </a:p>
          <a:p>
            <a:endParaRPr lang="en-US" dirty="0"/>
          </a:p>
        </p:txBody>
      </p:sp>
      <p:sp>
        <p:nvSpPr>
          <p:cNvPr id="6" name="Content Placeholder 5"/>
          <p:cNvSpPr>
            <a:spLocks noGrp="1"/>
          </p:cNvSpPr>
          <p:nvPr>
            <p:ph sz="quarter" idx="4"/>
          </p:nvPr>
        </p:nvSpPr>
        <p:spPr/>
        <p:txBody>
          <a:bodyPr/>
          <a:lstStyle/>
          <a:p>
            <a:r>
              <a:rPr lang="en-US" dirty="0" smtClean="0"/>
              <a:t>Defended the Sherman Anti-Trust Act</a:t>
            </a:r>
          </a:p>
          <a:p>
            <a:r>
              <a:rPr lang="en-US" dirty="0" smtClean="0"/>
              <a:t>Opposed </a:t>
            </a:r>
          </a:p>
          <a:p>
            <a:pPr lvl="1"/>
            <a:r>
              <a:rPr lang="en-US" dirty="0" smtClean="0"/>
              <a:t>Child labor laws</a:t>
            </a:r>
          </a:p>
          <a:p>
            <a:pPr lvl="1"/>
            <a:r>
              <a:rPr lang="en-US" dirty="0" smtClean="0"/>
              <a:t>Labor unions</a:t>
            </a:r>
          </a:p>
          <a:p>
            <a:pPr lvl="1"/>
            <a:r>
              <a:rPr lang="en-US" dirty="0" smtClean="0"/>
              <a:t>Women suffrage</a:t>
            </a:r>
          </a:p>
          <a:p>
            <a:r>
              <a:rPr lang="en-US" dirty="0" smtClean="0"/>
              <a:t>Wanted to dismantle the national park system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How it all played out</a:t>
            </a:r>
            <a:endParaRPr lang="en-US" dirty="0"/>
          </a:p>
        </p:txBody>
      </p:sp>
      <p:sp>
        <p:nvSpPr>
          <p:cNvPr id="8" name="Content Placeholder 7"/>
          <p:cNvSpPr>
            <a:spLocks noGrp="1"/>
          </p:cNvSpPr>
          <p:nvPr>
            <p:ph idx="1"/>
          </p:nvPr>
        </p:nvSpPr>
        <p:spPr/>
        <p:txBody>
          <a:bodyPr/>
          <a:lstStyle/>
          <a:p>
            <a:r>
              <a:rPr lang="en-US" dirty="0" smtClean="0"/>
              <a:t>Taft and Roosevelt were both trying to gain the Republican Party’s votes</a:t>
            </a:r>
          </a:p>
          <a:p>
            <a:r>
              <a:rPr lang="en-US" dirty="0" smtClean="0"/>
              <a:t>Wilson won</a:t>
            </a:r>
          </a:p>
          <a:p>
            <a:pPr lvl="1"/>
            <a:r>
              <a:rPr lang="en-US" dirty="0" smtClean="0"/>
              <a:t>Republican votes were split in half</a:t>
            </a:r>
            <a:endParaRPr lang="en-US" dirty="0"/>
          </a:p>
        </p:txBody>
      </p:sp>
      <p:graphicFrame>
        <p:nvGraphicFramePr>
          <p:cNvPr id="9" name="Table 8"/>
          <p:cNvGraphicFramePr>
            <a:graphicFrameLocks noGrp="1"/>
          </p:cNvGraphicFramePr>
          <p:nvPr/>
        </p:nvGraphicFramePr>
        <p:xfrm>
          <a:off x="1600200" y="4145280"/>
          <a:ext cx="6096000" cy="2103120"/>
        </p:xfrm>
        <a:graphic>
          <a:graphicData uri="http://schemas.openxmlformats.org/drawingml/2006/table">
            <a:tbl>
              <a:tblPr>
                <a:tableStyleId>{E8B1032C-EA38-4F05-BA0D-38AFFFC7BED3}</a:tableStyleId>
              </a:tblPr>
              <a:tblGrid>
                <a:gridCol w="2032000"/>
                <a:gridCol w="2032000"/>
                <a:gridCol w="2032000"/>
              </a:tblGrid>
              <a:tr h="0">
                <a:tc>
                  <a:txBody>
                    <a:bodyPr/>
                    <a:lstStyle/>
                    <a:p>
                      <a:r>
                        <a:rPr lang="en-US" dirty="0"/>
                        <a:t>Candidates</a:t>
                      </a:r>
                    </a:p>
                  </a:txBody>
                  <a:tcPr/>
                </a:tc>
                <a:tc>
                  <a:txBody>
                    <a:bodyPr/>
                    <a:lstStyle/>
                    <a:p>
                      <a:r>
                        <a:rPr lang="en-US"/>
                        <a:t>Popular Vote</a:t>
                      </a:r>
                    </a:p>
                  </a:txBody>
                  <a:tcPr/>
                </a:tc>
                <a:tc>
                  <a:txBody>
                    <a:bodyPr/>
                    <a:lstStyle/>
                    <a:p>
                      <a:r>
                        <a:rPr lang="en-US"/>
                        <a:t>Electoral College Vote</a:t>
                      </a:r>
                    </a:p>
                  </a:txBody>
                  <a:tcPr/>
                </a:tc>
              </a:tr>
              <a:tr h="0">
                <a:tc>
                  <a:txBody>
                    <a:bodyPr/>
                    <a:lstStyle/>
                    <a:p>
                      <a:r>
                        <a:rPr lang="en-US"/>
                        <a:t>Wilson/Marshall</a:t>
                      </a:r>
                    </a:p>
                  </a:txBody>
                  <a:tcPr/>
                </a:tc>
                <a:tc>
                  <a:txBody>
                    <a:bodyPr/>
                    <a:lstStyle/>
                    <a:p>
                      <a:r>
                        <a:rPr lang="en-US"/>
                        <a:t>41.8%</a:t>
                      </a:r>
                    </a:p>
                  </a:txBody>
                  <a:tcPr/>
                </a:tc>
                <a:tc>
                  <a:txBody>
                    <a:bodyPr/>
                    <a:lstStyle/>
                    <a:p>
                      <a:r>
                        <a:rPr lang="en-US"/>
                        <a:t>81.9% (435)</a:t>
                      </a:r>
                    </a:p>
                  </a:txBody>
                  <a:tcPr/>
                </a:tc>
              </a:tr>
              <a:tr h="0">
                <a:tc>
                  <a:txBody>
                    <a:bodyPr/>
                    <a:lstStyle/>
                    <a:p>
                      <a:r>
                        <a:rPr lang="en-US"/>
                        <a:t>Roosevelt/Johnson</a:t>
                      </a:r>
                    </a:p>
                  </a:txBody>
                  <a:tcPr/>
                </a:tc>
                <a:tc>
                  <a:txBody>
                    <a:bodyPr/>
                    <a:lstStyle/>
                    <a:p>
                      <a:r>
                        <a:rPr lang="en-US"/>
                        <a:t>27.4%</a:t>
                      </a:r>
                    </a:p>
                  </a:txBody>
                  <a:tcPr/>
                </a:tc>
                <a:tc>
                  <a:txBody>
                    <a:bodyPr/>
                    <a:lstStyle/>
                    <a:p>
                      <a:r>
                        <a:rPr lang="en-US"/>
                        <a:t>16.8% (88)</a:t>
                      </a:r>
                    </a:p>
                  </a:txBody>
                  <a:tcPr/>
                </a:tc>
              </a:tr>
              <a:tr h="0">
                <a:tc>
                  <a:txBody>
                    <a:bodyPr/>
                    <a:lstStyle/>
                    <a:p>
                      <a:r>
                        <a:rPr lang="en-US"/>
                        <a:t>Taft/Sherman</a:t>
                      </a:r>
                    </a:p>
                  </a:txBody>
                  <a:tcPr/>
                </a:tc>
                <a:tc>
                  <a:txBody>
                    <a:bodyPr/>
                    <a:lstStyle/>
                    <a:p>
                      <a:r>
                        <a:rPr lang="en-US" dirty="0"/>
                        <a:t>23.2%</a:t>
                      </a:r>
                    </a:p>
                  </a:txBody>
                  <a:tcPr/>
                </a:tc>
                <a:tc>
                  <a:txBody>
                    <a:bodyPr/>
                    <a:lstStyle/>
                    <a:p>
                      <a:r>
                        <a:rPr lang="en-US"/>
                        <a:t>1.5% (8)</a:t>
                      </a:r>
                    </a:p>
                  </a:txBody>
                  <a:tcPr/>
                </a:tc>
              </a:tr>
              <a:tr h="0">
                <a:tc>
                  <a:txBody>
                    <a:bodyPr/>
                    <a:lstStyle/>
                    <a:p>
                      <a:r>
                        <a:rPr lang="en-US" dirty="0"/>
                        <a:t>Debs/Seidel</a:t>
                      </a:r>
                    </a:p>
                  </a:txBody>
                  <a:tcPr/>
                </a:tc>
                <a:tc>
                  <a:txBody>
                    <a:bodyPr/>
                    <a:lstStyle/>
                    <a:p>
                      <a:r>
                        <a:rPr lang="en-US"/>
                        <a:t>6.0%</a:t>
                      </a:r>
                    </a:p>
                  </a:txBody>
                  <a:tcPr/>
                </a:tc>
                <a:tc>
                  <a:txBody>
                    <a:bodyPr/>
                    <a:lstStyle/>
                    <a:p>
                      <a:r>
                        <a:rPr lang="en-US" dirty="0"/>
                        <a:t>0% (0)</a:t>
                      </a:r>
                    </a:p>
                  </a:txBody>
                  <a:tcPr/>
                </a:tc>
              </a:tr>
            </a:tbl>
          </a:graphicData>
        </a:graphic>
      </p:graphicFrame>
      <p:sp>
        <p:nvSpPr>
          <p:cNvPr id="10" name="Rectangle 9"/>
          <p:cNvSpPr/>
          <p:nvPr/>
        </p:nvSpPr>
        <p:spPr>
          <a:xfrm>
            <a:off x="9220200" y="5029200"/>
            <a:ext cx="2590800" cy="1200329"/>
          </a:xfrm>
          <a:prstGeom prst="rect">
            <a:avLst/>
          </a:prstGeom>
        </p:spPr>
        <p:txBody>
          <a:bodyPr wrap="square">
            <a:spAutoFit/>
          </a:bodyPr>
          <a:lstStyle/>
          <a:p>
            <a:r>
              <a:rPr lang="en-US" dirty="0" smtClean="0"/>
              <a:t>http://library.duke.edu/exhibits/sevenelections/elections/1912/winner.html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Woodrow Wilson</a:t>
            </a:r>
            <a:endParaRPr lang="en-US" dirty="0"/>
          </a:p>
        </p:txBody>
      </p:sp>
      <p:sp>
        <p:nvSpPr>
          <p:cNvPr id="8" name="Content Placeholder 7"/>
          <p:cNvSpPr>
            <a:spLocks noGrp="1"/>
          </p:cNvSpPr>
          <p:nvPr>
            <p:ph idx="1"/>
          </p:nvPr>
        </p:nvSpPr>
        <p:spPr>
          <a:xfrm>
            <a:off x="457200" y="1600200"/>
            <a:ext cx="8229600" cy="4876800"/>
          </a:xfrm>
        </p:spPr>
        <p:txBody>
          <a:bodyPr>
            <a:normAutofit/>
          </a:bodyPr>
          <a:lstStyle/>
          <a:p>
            <a:r>
              <a:rPr lang="en-US" dirty="0" smtClean="0"/>
              <a:t>Born in Virginia December 28, 1856  </a:t>
            </a:r>
          </a:p>
          <a:p>
            <a:endParaRPr lang="en-US" dirty="0" smtClean="0"/>
          </a:p>
          <a:p>
            <a:r>
              <a:rPr lang="en-US" dirty="0" smtClean="0"/>
              <a:t>Nominated as president  in 1912 at democratic convention</a:t>
            </a:r>
          </a:p>
          <a:p>
            <a:endParaRPr lang="en-US" dirty="0" smtClean="0"/>
          </a:p>
          <a:p>
            <a:r>
              <a:rPr lang="en-US" dirty="0" smtClean="0"/>
              <a:t>28</a:t>
            </a:r>
            <a:r>
              <a:rPr lang="en-US" baseline="30000" dirty="0" smtClean="0"/>
              <a:t>th</a:t>
            </a:r>
            <a:r>
              <a:rPr lang="en-US" dirty="0" smtClean="0"/>
              <a:t> President </a:t>
            </a:r>
          </a:p>
          <a:p>
            <a:pPr lvl="1"/>
            <a:r>
              <a:rPr lang="en-US" dirty="0" smtClean="0"/>
              <a:t>Term: 1913-1921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During his Term</a:t>
            </a:r>
            <a:endParaRPr lang="en-US" dirty="0"/>
          </a:p>
        </p:txBody>
      </p:sp>
      <p:sp>
        <p:nvSpPr>
          <p:cNvPr id="8" name="Content Placeholder 7"/>
          <p:cNvSpPr>
            <a:spLocks noGrp="1"/>
          </p:cNvSpPr>
          <p:nvPr>
            <p:ph idx="1"/>
          </p:nvPr>
        </p:nvSpPr>
        <p:spPr>
          <a:xfrm>
            <a:off x="457200" y="838200"/>
            <a:ext cx="8229600" cy="5867400"/>
          </a:xfrm>
        </p:spPr>
        <p:txBody>
          <a:bodyPr>
            <a:normAutofit fontScale="92500" lnSpcReduction="10000"/>
          </a:bodyPr>
          <a:lstStyle/>
          <a:p>
            <a:pPr lvl="1"/>
            <a:endParaRPr lang="en-US" dirty="0" smtClean="0"/>
          </a:p>
          <a:p>
            <a:endParaRPr lang="en-US" dirty="0" smtClean="0"/>
          </a:p>
          <a:p>
            <a:r>
              <a:rPr lang="en-US" dirty="0" smtClean="0"/>
              <a:t>Neutral first three years of WWI (1913-1916)</a:t>
            </a:r>
          </a:p>
          <a:p>
            <a:endParaRPr lang="en-US" dirty="0" smtClean="0"/>
          </a:p>
          <a:p>
            <a:r>
              <a:rPr lang="en-US" dirty="0" smtClean="0"/>
              <a:t>Said America could not remain neutral in the WW1</a:t>
            </a:r>
          </a:p>
          <a:p>
            <a:endParaRPr lang="en-US" dirty="0" smtClean="0"/>
          </a:p>
          <a:p>
            <a:r>
              <a:rPr lang="en-US" dirty="0" smtClean="0"/>
              <a:t>April, 2 1917 asked congress for a declaration of war on Germany</a:t>
            </a:r>
          </a:p>
          <a:p>
            <a:pPr>
              <a:buNone/>
            </a:pPr>
            <a:endParaRPr lang="en-US" dirty="0" smtClean="0"/>
          </a:p>
          <a:p>
            <a:r>
              <a:rPr lang="en-US" dirty="0" smtClean="0"/>
              <a:t>Led America through WWI (1916-1919)</a:t>
            </a:r>
          </a:p>
          <a:p>
            <a:endParaRPr lang="en-US" dirty="0" smtClean="0"/>
          </a:p>
          <a:p>
            <a:pPr lvl="1"/>
            <a:r>
              <a:rPr lang="en-US" dirty="0" smtClean="0"/>
              <a:t>Hoped that participation in war would broker a peace treaty and end war forever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his Term</a:t>
            </a:r>
            <a:endParaRPr lang="en-US" dirty="0"/>
          </a:p>
        </p:txBody>
      </p:sp>
      <p:sp>
        <p:nvSpPr>
          <p:cNvPr id="3" name="Content Placeholder 2"/>
          <p:cNvSpPr>
            <a:spLocks noGrp="1"/>
          </p:cNvSpPr>
          <p:nvPr>
            <p:ph idx="1"/>
          </p:nvPr>
        </p:nvSpPr>
        <p:spPr/>
        <p:txBody>
          <a:bodyPr>
            <a:normAutofit/>
          </a:bodyPr>
          <a:lstStyle/>
          <a:p>
            <a:r>
              <a:rPr lang="en-US" dirty="0" smtClean="0"/>
              <a:t>Campaigned on a program called  	                     New Freedom (1912)</a:t>
            </a:r>
          </a:p>
          <a:p>
            <a:endParaRPr lang="en-US" dirty="0" smtClean="0"/>
          </a:p>
          <a:p>
            <a:r>
              <a:rPr lang="en-US" dirty="0" smtClean="0"/>
              <a:t>New Freedom: stressed individualism and states' rights</a:t>
            </a:r>
          </a:p>
          <a:p>
            <a:endParaRPr lang="en-US" dirty="0" smtClean="0"/>
          </a:p>
          <a:p>
            <a:r>
              <a:rPr lang="en-US" dirty="0" smtClean="0"/>
              <a:t>Established an office near congress so he could meet with the members to talk about pending legislation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his Term</a:t>
            </a:r>
            <a:endParaRPr lang="en-US" dirty="0"/>
          </a:p>
        </p:txBody>
      </p:sp>
      <p:sp>
        <p:nvSpPr>
          <p:cNvPr id="3" name="Content Placeholder 2"/>
          <p:cNvSpPr>
            <a:spLocks noGrp="1"/>
          </p:cNvSpPr>
          <p:nvPr>
            <p:ph idx="1"/>
          </p:nvPr>
        </p:nvSpPr>
        <p:spPr/>
        <p:txBody>
          <a:bodyPr>
            <a:normAutofit/>
          </a:bodyPr>
          <a:lstStyle/>
          <a:p>
            <a:r>
              <a:rPr lang="en-US" sz="3600" dirty="0" smtClean="0"/>
              <a:t>Underwood Tariff Act (1913) </a:t>
            </a:r>
          </a:p>
          <a:p>
            <a:endParaRPr lang="en-US" sz="3600" dirty="0" smtClean="0"/>
          </a:p>
          <a:p>
            <a:pPr lvl="1"/>
            <a:r>
              <a:rPr lang="en-US" sz="3200" dirty="0" smtClean="0"/>
              <a:t>Reduced Tariff </a:t>
            </a:r>
          </a:p>
          <a:p>
            <a:endParaRPr lang="en-US" sz="3600" dirty="0" smtClean="0"/>
          </a:p>
          <a:p>
            <a:pPr lvl="1"/>
            <a:r>
              <a:rPr lang="en-US" sz="3200" dirty="0" smtClean="0"/>
              <a:t>Created a graduated income tax</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his Term</a:t>
            </a:r>
            <a:endParaRPr lang="en-US" dirty="0"/>
          </a:p>
        </p:txBody>
      </p:sp>
      <p:sp>
        <p:nvSpPr>
          <p:cNvPr id="3" name="Content Placeholder 2"/>
          <p:cNvSpPr>
            <a:spLocks noGrp="1"/>
          </p:cNvSpPr>
          <p:nvPr>
            <p:ph idx="1"/>
          </p:nvPr>
        </p:nvSpPr>
        <p:spPr/>
        <p:txBody>
          <a:bodyPr/>
          <a:lstStyle/>
          <a:p>
            <a:r>
              <a:rPr lang="en-US" dirty="0" smtClean="0"/>
              <a:t>Federal Reserve System (1913): </a:t>
            </a:r>
          </a:p>
          <a:p>
            <a:pPr lvl="1"/>
            <a:r>
              <a:rPr lang="en-US" dirty="0" smtClean="0"/>
              <a:t>Dealt with 12 regional banks and the board governors</a:t>
            </a:r>
          </a:p>
          <a:p>
            <a:endParaRPr lang="en-US" dirty="0" smtClean="0"/>
          </a:p>
          <a:p>
            <a:endParaRPr lang="en-US" dirty="0" smtClean="0"/>
          </a:p>
          <a:p>
            <a:r>
              <a:rPr lang="en-US" dirty="0" smtClean="0"/>
              <a:t>Federal Trade Commission (1914): </a:t>
            </a:r>
          </a:p>
          <a:p>
            <a:pPr lvl="1"/>
            <a:r>
              <a:rPr lang="en-US" dirty="0" smtClean="0"/>
              <a:t>Prohibit unfair business practices</a:t>
            </a:r>
          </a:p>
          <a:p>
            <a:pPr lvl="1"/>
            <a:r>
              <a:rPr lang="en-US" dirty="0" smtClean="0"/>
              <a:t>Established 1914 by antitrust legislation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his Term</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Clayton Antitrust act (1914): prohibits direct or indirect interference with trade </a:t>
            </a:r>
          </a:p>
          <a:p>
            <a:endParaRPr lang="en-US" dirty="0" smtClean="0"/>
          </a:p>
          <a:p>
            <a:endParaRPr lang="en-US" dirty="0" smtClean="0"/>
          </a:p>
          <a:p>
            <a:r>
              <a:rPr lang="en-US" dirty="0" smtClean="0"/>
              <a:t>Adamson Act (1916): 8 hr workday on railroads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his Term</a:t>
            </a:r>
            <a:endParaRPr lang="en-US" dirty="0"/>
          </a:p>
        </p:txBody>
      </p:sp>
      <p:sp>
        <p:nvSpPr>
          <p:cNvPr id="3" name="Content Placeholder 2"/>
          <p:cNvSpPr>
            <a:spLocks noGrp="1"/>
          </p:cNvSpPr>
          <p:nvPr>
            <p:ph idx="1"/>
          </p:nvPr>
        </p:nvSpPr>
        <p:spPr/>
        <p:txBody>
          <a:bodyPr/>
          <a:lstStyle/>
          <a:p>
            <a:r>
              <a:rPr lang="en-US" dirty="0" smtClean="0"/>
              <a:t>1st pres. to constantly have press conferences to influence public opinion</a:t>
            </a:r>
          </a:p>
          <a:p>
            <a:endParaRPr lang="en-US" dirty="0" smtClean="0"/>
          </a:p>
          <a:p>
            <a:endParaRPr lang="en-US" dirty="0" smtClean="0"/>
          </a:p>
          <a:p>
            <a:r>
              <a:rPr lang="en-US" dirty="0" smtClean="0"/>
              <a:t>Dealt with progressivism and made his own version since Democrats were in control of congress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Howard Taft</a:t>
            </a:r>
            <a:endParaRPr lang="en-US" dirty="0"/>
          </a:p>
        </p:txBody>
      </p:sp>
      <p:sp>
        <p:nvSpPr>
          <p:cNvPr id="3" name="Content Placeholder 2"/>
          <p:cNvSpPr>
            <a:spLocks noGrp="1"/>
          </p:cNvSpPr>
          <p:nvPr>
            <p:ph idx="1"/>
          </p:nvPr>
        </p:nvSpPr>
        <p:spPr>
          <a:xfrm>
            <a:off x="457200" y="1189037"/>
            <a:ext cx="8229600" cy="4906963"/>
          </a:xfrm>
        </p:spPr>
        <p:txBody>
          <a:bodyPr>
            <a:normAutofit/>
          </a:bodyPr>
          <a:lstStyle/>
          <a:p>
            <a:pPr>
              <a:buNone/>
            </a:pPr>
            <a:endParaRPr lang="en-US" sz="3600" dirty="0" smtClean="0"/>
          </a:p>
          <a:p>
            <a:r>
              <a:rPr lang="en-US" sz="3600" dirty="0" smtClean="0"/>
              <a:t>Roosevelt decided not to run in 1908</a:t>
            </a:r>
          </a:p>
          <a:p>
            <a:pPr lvl="1"/>
            <a:r>
              <a:rPr lang="en-US" sz="3200" dirty="0" smtClean="0"/>
              <a:t>Chose Taft as successor</a:t>
            </a:r>
          </a:p>
          <a:p>
            <a:pPr lvl="1"/>
            <a:endParaRPr lang="en-US" sz="3200" dirty="0" smtClean="0"/>
          </a:p>
          <a:p>
            <a:r>
              <a:rPr lang="en-US" sz="3600" dirty="0" smtClean="0"/>
              <a:t>27</a:t>
            </a:r>
            <a:r>
              <a:rPr lang="en-US" sz="3600" baseline="30000" dirty="0" smtClean="0"/>
              <a:t>th</a:t>
            </a:r>
            <a:r>
              <a:rPr lang="en-US" sz="3600" dirty="0" smtClean="0"/>
              <a:t> president (1909-1913)</a:t>
            </a:r>
          </a:p>
          <a:p>
            <a:endParaRPr lang="en-US" sz="3600" dirty="0" smtClean="0"/>
          </a:p>
          <a:p>
            <a:r>
              <a:rPr lang="en-US" sz="3600" dirty="0" smtClean="0"/>
              <a:t>Liberal Republican </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a:xfrm>
            <a:off x="457200" y="1676400"/>
            <a:ext cx="8229600" cy="4800600"/>
          </a:xfrm>
        </p:spPr>
        <p:txBody>
          <a:bodyPr>
            <a:normAutofit fontScale="77500" lnSpcReduction="20000"/>
          </a:bodyPr>
          <a:lstStyle/>
          <a:p>
            <a:r>
              <a:rPr lang="en-US" dirty="0" smtClean="0"/>
              <a:t>Terrell, E.T.  History of US Income Tax. Retrieved November 10, 2013 , from </a:t>
            </a:r>
            <a:r>
              <a:rPr lang="en-US" dirty="0" smtClean="0">
                <a:hlinkClick r:id="rId2"/>
              </a:rPr>
              <a:t>http://www.loc.gov/rr/business/hottopic/irs_history.html</a:t>
            </a:r>
            <a:endParaRPr lang="en-US" dirty="0" smtClean="0"/>
          </a:p>
          <a:p>
            <a:pPr>
              <a:buNone/>
            </a:pPr>
            <a:r>
              <a:rPr lang="en-US" dirty="0" smtClean="0"/>
              <a:t> </a:t>
            </a:r>
          </a:p>
          <a:p>
            <a:r>
              <a:rPr lang="en-US" dirty="0" smtClean="0"/>
              <a:t>Payne-Aldrich Tariff Act. Retrieved November 10, 2013 , from </a:t>
            </a:r>
            <a:r>
              <a:rPr lang="en-US" dirty="0" smtClean="0">
                <a:hlinkClick r:id="rId3"/>
              </a:rPr>
              <a:t>http://www.princeton.edu/~achaney/tmve/wiki100k/docs/Payne-Aldrich_Tariff_Act.html</a:t>
            </a:r>
            <a:endParaRPr lang="en-US" dirty="0" smtClean="0"/>
          </a:p>
          <a:p>
            <a:pPr>
              <a:buNone/>
            </a:pPr>
            <a:r>
              <a:rPr lang="en-US" dirty="0" smtClean="0"/>
              <a:t> </a:t>
            </a:r>
          </a:p>
          <a:p>
            <a:pPr>
              <a:buNone/>
            </a:pPr>
            <a:r>
              <a:rPr lang="en-US" dirty="0" smtClean="0"/>
              <a:t> </a:t>
            </a:r>
          </a:p>
          <a:p>
            <a:r>
              <a:rPr lang="en-US" dirty="0" smtClean="0"/>
              <a:t>William Howard Taft. Retrieved November 10, 2013 , from </a:t>
            </a:r>
            <a:r>
              <a:rPr lang="en-US" dirty="0" smtClean="0">
                <a:hlinkClick r:id="rId4"/>
              </a:rPr>
              <a:t>http://www.whitehouse.gov/about/presidents/williamhowardtaf</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a:xfrm>
            <a:off x="228600" y="1371600"/>
            <a:ext cx="8686800" cy="4830763"/>
          </a:xfrm>
        </p:spPr>
        <p:txBody>
          <a:bodyPr>
            <a:normAutofit fontScale="92500" lnSpcReduction="20000"/>
          </a:bodyPr>
          <a:lstStyle/>
          <a:p>
            <a:pPr>
              <a:buNone/>
            </a:pPr>
            <a:r>
              <a:rPr lang="en-US" dirty="0" smtClean="0"/>
              <a:t> </a:t>
            </a:r>
          </a:p>
          <a:p>
            <a:r>
              <a:rPr lang="en-US" dirty="0" smtClean="0"/>
              <a:t>About Woodrow Wilson. Retrieved November 10, 2013 , from </a:t>
            </a:r>
            <a:r>
              <a:rPr lang="en-US" dirty="0" smtClean="0">
                <a:hlinkClick r:id="rId2"/>
              </a:rPr>
              <a:t>http://www.wilsoncenter.org/about-woodrow-wilson</a:t>
            </a:r>
            <a:endParaRPr lang="en-US" dirty="0" smtClean="0"/>
          </a:p>
          <a:p>
            <a:pPr>
              <a:buNone/>
            </a:pPr>
            <a:endParaRPr lang="en-US" dirty="0" smtClean="0"/>
          </a:p>
          <a:p>
            <a:r>
              <a:rPr lang="en-US" dirty="0" smtClean="0"/>
              <a:t>(1996) Woodrow Wilson. Retrieved November 10, 2013 , from </a:t>
            </a:r>
            <a:r>
              <a:rPr lang="en-US" dirty="0" smtClean="0">
                <a:hlinkClick r:id="rId3"/>
              </a:rPr>
              <a:t>http://www.history.com/topics/woodrow-wilson</a:t>
            </a:r>
            <a:endParaRPr lang="en-US" dirty="0" smtClean="0"/>
          </a:p>
          <a:p>
            <a:pPr>
              <a:buNone/>
            </a:pPr>
            <a:r>
              <a:rPr lang="en-US" dirty="0" smtClean="0"/>
              <a:t> </a:t>
            </a:r>
          </a:p>
          <a:p>
            <a:r>
              <a:rPr lang="en-US" dirty="0" smtClean="0"/>
              <a:t>(2006) Woodrow Wilson. Retrieved November 10, 2013 , from </a:t>
            </a:r>
            <a:r>
              <a:rPr lang="en-US" dirty="0" smtClean="0">
                <a:hlinkClick r:id="rId4"/>
              </a:rPr>
              <a:t>http://m.whitehouse.gov/about/presidents/woodrowwilson</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 Months after Taking Office…</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dirty="0" smtClean="0"/>
              <a:t>The Payne-Aldrich Tariff</a:t>
            </a:r>
          </a:p>
          <a:p>
            <a:pPr lvl="1"/>
            <a:r>
              <a:rPr lang="en-US" dirty="0" smtClean="0"/>
              <a:t>Payne Bill: Lowered rates on imported and manufactured goods</a:t>
            </a:r>
          </a:p>
          <a:p>
            <a:pPr lvl="1"/>
            <a:endParaRPr lang="en-US" dirty="0" smtClean="0"/>
          </a:p>
          <a:p>
            <a:pPr lvl="1"/>
            <a:r>
              <a:rPr lang="en-US" dirty="0" smtClean="0"/>
              <a:t>Aldrich Tariff: Increased tariffs</a:t>
            </a:r>
          </a:p>
          <a:p>
            <a:pPr lvl="1"/>
            <a:endParaRPr lang="en-US" dirty="0" smtClean="0"/>
          </a:p>
          <a:p>
            <a:pPr lvl="1"/>
            <a:r>
              <a:rPr lang="en-US" dirty="0" smtClean="0"/>
              <a:t>Taft signed the Payne-Aldrich Compromise: Reduced rates but at the same time kept them high enough for proponents of lowering tariffs to complain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his Term</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Richard A. Ballinger</a:t>
            </a:r>
          </a:p>
          <a:p>
            <a:pPr lvl="1"/>
            <a:r>
              <a:rPr lang="en-US" dirty="0" smtClean="0"/>
              <a:t>Gave some land Roosevelt placed in forest reserves to public domain</a:t>
            </a:r>
          </a:p>
          <a:p>
            <a:endParaRPr lang="en-US" dirty="0" smtClean="0"/>
          </a:p>
          <a:p>
            <a:r>
              <a:rPr lang="en-US" dirty="0" smtClean="0"/>
              <a:t>Gifford Pinchot </a:t>
            </a:r>
          </a:p>
          <a:p>
            <a:pPr lvl="1"/>
            <a:r>
              <a:rPr lang="en-US" dirty="0" smtClean="0"/>
              <a:t>Accused Ballinger of colluding with business interests and unsupportive of environmental good</a:t>
            </a:r>
          </a:p>
          <a:p>
            <a:endParaRPr lang="en-US" dirty="0" smtClean="0"/>
          </a:p>
          <a:p>
            <a:r>
              <a:rPr lang="en-US" dirty="0" smtClean="0"/>
              <a:t>Taft fired Pinchot in 1910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his Term</a:t>
            </a:r>
            <a:endParaRPr lang="en-US" dirty="0"/>
          </a:p>
        </p:txBody>
      </p:sp>
      <p:sp>
        <p:nvSpPr>
          <p:cNvPr id="3" name="Content Placeholder 2"/>
          <p:cNvSpPr>
            <a:spLocks noGrp="1"/>
          </p:cNvSpPr>
          <p:nvPr>
            <p:ph idx="1"/>
          </p:nvPr>
        </p:nvSpPr>
        <p:spPr/>
        <p:txBody>
          <a:bodyPr/>
          <a:lstStyle/>
          <a:p>
            <a:r>
              <a:rPr lang="en-US" dirty="0" smtClean="0"/>
              <a:t>Persuade antitrust policy</a:t>
            </a:r>
          </a:p>
          <a:p>
            <a:pPr lvl="1"/>
            <a:r>
              <a:rPr lang="en-US" dirty="0" smtClean="0"/>
              <a:t>1911: Wanted Supreme Court to declare Standard Oil Company in violation of Sherman Antitrust Act</a:t>
            </a:r>
          </a:p>
          <a:p>
            <a:pPr lvl="2"/>
            <a:r>
              <a:rPr lang="en-US" dirty="0" smtClean="0"/>
              <a:t>Break up into separate companies</a:t>
            </a:r>
          </a:p>
          <a:p>
            <a:pPr lvl="2"/>
            <a:endParaRPr lang="en-US" dirty="0" smtClean="0"/>
          </a:p>
          <a:p>
            <a:r>
              <a:rPr lang="en-US" dirty="0" smtClean="0"/>
              <a:t>Rule of reason </a:t>
            </a:r>
          </a:p>
          <a:p>
            <a:pPr lvl="1"/>
            <a:r>
              <a:rPr lang="en-US" dirty="0" smtClean="0"/>
              <a:t>Big business were not antitrust violators unless engaged in policies that got rid of competition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his Term</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Supported 16</a:t>
            </a:r>
            <a:r>
              <a:rPr lang="en-US" baseline="30000" dirty="0" smtClean="0"/>
              <a:t>th</a:t>
            </a:r>
            <a:r>
              <a:rPr lang="en-US" dirty="0" smtClean="0"/>
              <a:t> amendment</a:t>
            </a:r>
          </a:p>
          <a:p>
            <a:pPr lvl="1"/>
            <a:r>
              <a:rPr lang="en-US" dirty="0" smtClean="0"/>
              <a:t>Congress could enact a graduated income tax</a:t>
            </a:r>
          </a:p>
          <a:p>
            <a:pPr lvl="1">
              <a:buNone/>
            </a:pPr>
            <a:endParaRPr lang="en-US" dirty="0" smtClean="0"/>
          </a:p>
          <a:p>
            <a:endParaRPr lang="en-US" dirty="0" smtClean="0"/>
          </a:p>
          <a:p>
            <a:r>
              <a:rPr lang="en-US" dirty="0" smtClean="0"/>
              <a:t>The countries power, responsibilities, and expenditures where increasing</a:t>
            </a:r>
          </a:p>
          <a:p>
            <a:pPr lvl="1"/>
            <a:r>
              <a:rPr lang="en-US" dirty="0" smtClean="0"/>
              <a:t>Graduated income tax provided a secure source of money</a:t>
            </a:r>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his Term</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Allowed the direct election of Senators</a:t>
            </a:r>
          </a:p>
          <a:p>
            <a:endParaRPr lang="en-US" dirty="0" smtClean="0"/>
          </a:p>
          <a:p>
            <a:r>
              <a:rPr lang="en-US" dirty="0" smtClean="0"/>
              <a:t>Interstate Commerce Commission:</a:t>
            </a:r>
          </a:p>
          <a:p>
            <a:pPr lvl="1"/>
            <a:r>
              <a:rPr lang="en-US" dirty="0" smtClean="0"/>
              <a:t>Successfully set railroad rates</a:t>
            </a:r>
          </a:p>
          <a:p>
            <a:pPr lvl="1"/>
            <a:endParaRPr lang="en-US" dirty="0" smtClean="0"/>
          </a:p>
          <a:p>
            <a:r>
              <a:rPr lang="en-US" dirty="0" smtClean="0"/>
              <a:t>Few paid attention to this or the 80 antitrust suits his administration initiated.</a:t>
            </a:r>
          </a:p>
          <a:p>
            <a:endParaRPr lang="en-US" dirty="0" smtClean="0"/>
          </a:p>
          <a:p>
            <a:r>
              <a:rPr lang="en-US" dirty="0" smtClean="0"/>
              <a:t>Chief Justice of the United States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1912</a:t>
            </a:r>
            <a:endParaRPr lang="en-US" dirty="0"/>
          </a:p>
        </p:txBody>
      </p:sp>
      <p:sp>
        <p:nvSpPr>
          <p:cNvPr id="3" name="Content Placeholder 2"/>
          <p:cNvSpPr>
            <a:spLocks noGrp="1"/>
          </p:cNvSpPr>
          <p:nvPr>
            <p:ph sz="half" idx="1"/>
          </p:nvPr>
        </p:nvSpPr>
        <p:spPr/>
        <p:txBody>
          <a:bodyPr/>
          <a:lstStyle/>
          <a:p>
            <a:r>
              <a:rPr lang="en-US" sz="3200" dirty="0" smtClean="0"/>
              <a:t>Candidates</a:t>
            </a:r>
            <a:endParaRPr lang="en-US" dirty="0" smtClean="0">
              <a:solidFill>
                <a:srgbClr val="FF0000"/>
              </a:solidFill>
            </a:endParaRPr>
          </a:p>
          <a:p>
            <a:pPr lvl="1"/>
            <a:r>
              <a:rPr lang="en-US" sz="2800" dirty="0" smtClean="0"/>
              <a:t>William Howard Taft</a:t>
            </a:r>
          </a:p>
          <a:p>
            <a:pPr lvl="2"/>
            <a:r>
              <a:rPr lang="en-US" sz="2400" dirty="0" smtClean="0"/>
              <a:t>Republican Party</a:t>
            </a:r>
          </a:p>
          <a:p>
            <a:pPr lvl="1"/>
            <a:r>
              <a:rPr lang="en-US" sz="2800" dirty="0" smtClean="0"/>
              <a:t>Theodore Roosevelt</a:t>
            </a:r>
          </a:p>
          <a:p>
            <a:pPr lvl="2"/>
            <a:r>
              <a:rPr lang="en-US" sz="2400" dirty="0" smtClean="0"/>
              <a:t>Progressive Party</a:t>
            </a:r>
          </a:p>
        </p:txBody>
      </p:sp>
      <p:sp>
        <p:nvSpPr>
          <p:cNvPr id="5" name="Content Placeholder 4"/>
          <p:cNvSpPr>
            <a:spLocks noGrp="1"/>
          </p:cNvSpPr>
          <p:nvPr>
            <p:ph sz="half" idx="2"/>
          </p:nvPr>
        </p:nvSpPr>
        <p:spPr>
          <a:xfrm>
            <a:off x="4648200" y="2362200"/>
            <a:ext cx="4038600" cy="3048000"/>
          </a:xfrm>
        </p:spPr>
        <p:txBody>
          <a:bodyPr/>
          <a:lstStyle/>
          <a:p>
            <a:pPr lvl="1"/>
            <a:r>
              <a:rPr lang="en-US" sz="2800" dirty="0" smtClean="0"/>
              <a:t>Woodrow Wilson</a:t>
            </a:r>
          </a:p>
          <a:p>
            <a:pPr lvl="2"/>
            <a:r>
              <a:rPr lang="en-US" sz="2400" dirty="0" smtClean="0"/>
              <a:t>Democratic Party</a:t>
            </a:r>
          </a:p>
          <a:p>
            <a:pPr lvl="1"/>
            <a:r>
              <a:rPr lang="en-US" sz="2800" dirty="0" smtClean="0"/>
              <a:t>Eugene Debs</a:t>
            </a:r>
          </a:p>
          <a:p>
            <a:pPr lvl="2"/>
            <a:r>
              <a:rPr lang="en-US" sz="2400" dirty="0" smtClean="0"/>
              <a:t>Socialist Party</a:t>
            </a:r>
          </a:p>
          <a:p>
            <a:endParaRPr lang="en-US" dirty="0"/>
          </a:p>
        </p:txBody>
      </p:sp>
      <p:sp>
        <p:nvSpPr>
          <p:cNvPr id="4" name="Rectangle 3"/>
          <p:cNvSpPr/>
          <p:nvPr/>
        </p:nvSpPr>
        <p:spPr>
          <a:xfrm>
            <a:off x="9525000" y="5105400"/>
            <a:ext cx="2590800" cy="914400"/>
          </a:xfrm>
          <a:prstGeom prst="rect">
            <a:avLst/>
          </a:prstGeom>
        </p:spPr>
        <p:txBody>
          <a:bodyPr wrap="square">
            <a:spAutoFit/>
          </a:bodyPr>
          <a:lstStyle/>
          <a:p>
            <a:r>
              <a:rPr lang="en-US" dirty="0" smtClean="0"/>
              <a:t>http://library.duke.edu/exhibits/sevenelections/elections/1912/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Theodore Roosevelt’s Challenge</a:t>
            </a:r>
            <a:endParaRPr lang="en-US" dirty="0"/>
          </a:p>
        </p:txBody>
      </p:sp>
      <p:sp>
        <p:nvSpPr>
          <p:cNvPr id="3" name="Content Placeholder 2"/>
          <p:cNvSpPr>
            <a:spLocks noGrp="1"/>
          </p:cNvSpPr>
          <p:nvPr>
            <p:ph idx="1"/>
          </p:nvPr>
        </p:nvSpPr>
        <p:spPr>
          <a:xfrm>
            <a:off x="457200" y="1752600"/>
            <a:ext cx="8229600" cy="4724400"/>
          </a:xfrm>
        </p:spPr>
        <p:txBody>
          <a:bodyPr>
            <a:normAutofit/>
          </a:bodyPr>
          <a:lstStyle/>
          <a:p>
            <a:r>
              <a:rPr lang="en-US" dirty="0" smtClean="0"/>
              <a:t>He challenged Taft for the Republican nomination</a:t>
            </a:r>
          </a:p>
          <a:p>
            <a:pPr lvl="1"/>
            <a:r>
              <a:rPr lang="en-US" dirty="0" smtClean="0"/>
              <a:t>Defenders</a:t>
            </a:r>
          </a:p>
          <a:p>
            <a:pPr lvl="2"/>
            <a:r>
              <a:rPr lang="en-US" dirty="0" smtClean="0"/>
              <a:t>Taft betrayed the progressive platform</a:t>
            </a:r>
          </a:p>
          <a:p>
            <a:pPr lvl="2"/>
            <a:r>
              <a:rPr lang="en-US" dirty="0" smtClean="0"/>
              <a:t>Roosevelt was pressured</a:t>
            </a:r>
            <a:endParaRPr lang="en-US" dirty="0" smtClean="0">
              <a:solidFill>
                <a:srgbClr val="FF0000"/>
              </a:solidFill>
            </a:endParaRPr>
          </a:p>
          <a:p>
            <a:pPr lvl="2"/>
            <a:r>
              <a:rPr lang="en-US" dirty="0" smtClean="0"/>
              <a:t>He believed that he could do a better job</a:t>
            </a:r>
          </a:p>
          <a:p>
            <a:pPr lvl="1"/>
            <a:r>
              <a:rPr lang="en-US" dirty="0" smtClean="0"/>
              <a:t>Critics</a:t>
            </a:r>
          </a:p>
          <a:p>
            <a:pPr lvl="2"/>
            <a:r>
              <a:rPr lang="en-US" dirty="0" smtClean="0"/>
              <a:t>They thought he had a huge ego</a:t>
            </a:r>
          </a:p>
          <a:p>
            <a:pPr lvl="2"/>
            <a:r>
              <a:rPr lang="en-US" dirty="0" smtClean="0"/>
              <a:t>“Back stabbed” his friend</a:t>
            </a:r>
          </a:p>
          <a:p>
            <a:r>
              <a:rPr lang="en-US" dirty="0" smtClean="0"/>
              <a:t>Roosevelt was defeated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56</TotalTime>
  <Words>1777</Words>
  <Application>Microsoft Office PowerPoint</Application>
  <PresentationFormat>On-screen Show (4:3)</PresentationFormat>
  <Paragraphs>251</Paragraphs>
  <Slides>21</Slides>
  <Notes>11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Metro</vt:lpstr>
      <vt:lpstr>The End of the Progressive Era</vt:lpstr>
      <vt:lpstr>William Howard Taft</vt:lpstr>
      <vt:lpstr>Few Months after Taking Office…</vt:lpstr>
      <vt:lpstr>During his Term</vt:lpstr>
      <vt:lpstr>During his Term</vt:lpstr>
      <vt:lpstr>During his Term</vt:lpstr>
      <vt:lpstr>During his Term</vt:lpstr>
      <vt:lpstr>Election of 1912</vt:lpstr>
      <vt:lpstr>Theodore Roosevelt’s Challenge</vt:lpstr>
      <vt:lpstr>Candidate’s Platforms</vt:lpstr>
      <vt:lpstr>Candidate’s Platforms</vt:lpstr>
      <vt:lpstr>How it all played out</vt:lpstr>
      <vt:lpstr>Woodrow Wilson</vt:lpstr>
      <vt:lpstr>During his Term</vt:lpstr>
      <vt:lpstr>During his Term</vt:lpstr>
      <vt:lpstr>During his Term</vt:lpstr>
      <vt:lpstr>During his Term</vt:lpstr>
      <vt:lpstr>During his Term</vt:lpstr>
      <vt:lpstr>During his Term</vt:lpstr>
      <vt:lpstr>Citations</vt:lpstr>
      <vt:lpstr>Citations</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Woodrow Wilson</dc:title>
  <dc:creator>TWPC</dc:creator>
  <cp:lastModifiedBy>Weimer, Lorri L.</cp:lastModifiedBy>
  <cp:revision>9</cp:revision>
  <dcterms:created xsi:type="dcterms:W3CDTF">2013-11-11T02:05:43Z</dcterms:created>
  <dcterms:modified xsi:type="dcterms:W3CDTF">2013-11-18T14:53:42Z</dcterms:modified>
</cp:coreProperties>
</file>