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64" r:id="rId9"/>
    <p:sldId id="265" r:id="rId10"/>
    <p:sldId id="274" r:id="rId11"/>
    <p:sldId id="266" r:id="rId12"/>
    <p:sldId id="275" r:id="rId13"/>
    <p:sldId id="269" r:id="rId14"/>
    <p:sldId id="268" r:id="rId15"/>
    <p:sldId id="278" r:id="rId16"/>
    <p:sldId id="279" r:id="rId17"/>
    <p:sldId id="280" r:id="rId18"/>
    <p:sldId id="272" r:id="rId19"/>
    <p:sldId id="276" r:id="rId20"/>
    <p:sldId id="273" r:id="rId21"/>
    <p:sldId id="277" r:id="rId22"/>
    <p:sldId id="27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60"/>
  </p:normalViewPr>
  <p:slideViewPr>
    <p:cSldViewPr>
      <p:cViewPr>
        <p:scale>
          <a:sx n="76" d="100"/>
          <a:sy n="76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697901A-2B26-467A-931C-7E7BC8F1139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391D15-32A3-4B08-B682-FBF0A2A20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52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Kristen ITC" pitchFamily="66" charset="0"/>
              </a:rPr>
              <a:t>Socialism and Unions</a:t>
            </a:r>
            <a:endParaRPr lang="en-US" sz="6000" b="1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Anna Mercaldi, Christina Reyes and Nicole Sanclemente</a:t>
            </a:r>
            <a:endParaRPr lang="en-US" dirty="0"/>
          </a:p>
        </p:txBody>
      </p:sp>
      <p:pic>
        <p:nvPicPr>
          <p:cNvPr id="1026" name="Picture 2" descr="http://midtermproject.files.wordpress.com/2012/01/progressive_era_poster_x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362200" cy="1898389"/>
          </a:xfrm>
          <a:prstGeom prst="rect">
            <a:avLst/>
          </a:prstGeom>
          <a:noFill/>
        </p:spPr>
      </p:pic>
      <p:pic>
        <p:nvPicPr>
          <p:cNvPr id="1028" name="Picture 4" descr="http://www.xtimeline.com/__UserPic_Large/86110/evt101207191200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57200"/>
            <a:ext cx="2819400" cy="1933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	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peak was in 1923 when there was an estimated 40,000 members. </a:t>
            </a:r>
          </a:p>
          <a:p>
            <a:r>
              <a:rPr lang="en-US" dirty="0" smtClean="0"/>
              <a:t>This number is not completely certain because many joined during times of need (labor strikes or economic distress) for shirt periods.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Decline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 declined in 1920’s: problems with AFL (they claimed they were too radical while IWW claimed they were too conservative)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 there was a First Red Scare where the government cracked down on anarchist and socialist groups.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IWW never recovered from a 1924 schism which was because of internal conflict.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members were immigrants including:</a:t>
            </a:r>
          </a:p>
          <a:p>
            <a:pPr lvl="1"/>
            <a:r>
              <a:rPr lang="en-US" dirty="0" smtClean="0"/>
              <a:t>Carlo Tresca (Italy)</a:t>
            </a:r>
          </a:p>
          <a:p>
            <a:pPr lvl="1"/>
            <a:r>
              <a:rPr lang="en-US" dirty="0" smtClean="0"/>
              <a:t>Joe Hill (Sweden)</a:t>
            </a:r>
          </a:p>
          <a:p>
            <a:pPr lvl="1"/>
            <a:r>
              <a:rPr lang="en-US" dirty="0" smtClean="0"/>
              <a:t>Mary Jones (Ireland)</a:t>
            </a:r>
          </a:p>
          <a:p>
            <a:pPr lvl="1">
              <a:buNone/>
            </a:pPr>
            <a:r>
              <a:rPr lang="en-US" dirty="0" smtClean="0"/>
              <a:t>Helen Keller was also an active member of the IWW. </a:t>
            </a:r>
          </a:p>
          <a:p>
            <a:r>
              <a:rPr lang="en-US" dirty="0" smtClean="0"/>
              <a:t>Also included</a:t>
            </a:r>
          </a:p>
          <a:p>
            <a:pPr lvl="1"/>
            <a:r>
              <a:rPr lang="en-US" dirty="0" smtClean="0"/>
              <a:t>Minors, lumbers, African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(compared to the AFL)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Promoted industrial unionism not craft unionism like AFL.</a:t>
            </a:r>
          </a:p>
          <a:p>
            <a:r>
              <a:rPr lang="en-US" dirty="0" smtClean="0"/>
              <a:t>Rank-and-file organization whereas giving power to leaders who would bargain with employers on behalf of workers. </a:t>
            </a:r>
          </a:p>
          <a:p>
            <a:r>
              <a:rPr lang="en-US" dirty="0" smtClean="0"/>
              <a:t>Only AFL (besides Knights of Labor) that invited all people: men, women, immigrants, blacks, Asians.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4038599"/>
          </a:xfrm>
        </p:spPr>
        <p:txBody>
          <a:bodyPr>
            <a:noAutofit/>
          </a:bodyPr>
          <a:lstStyle/>
          <a:p>
            <a:r>
              <a:rPr lang="en-US" sz="8800" dirty="0" smtClean="0"/>
              <a:t>QUESTIONS ANYONE??????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4724400"/>
            <a:ext cx="6560234" cy="1752600"/>
          </a:xfrm>
        </p:spPr>
        <p:txBody>
          <a:bodyPr/>
          <a:lstStyle/>
          <a:p>
            <a:r>
              <a:rPr lang="en-US" dirty="0" smtClean="0"/>
              <a:t>DON’T  BE AFRAID TO ASK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BEEN PAYING ATTENTION?????????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____They wanted to include skilled workers</a:t>
            </a:r>
          </a:p>
          <a:p>
            <a:r>
              <a:rPr lang="en-US" dirty="0" smtClean="0"/>
              <a:t>____They promoted craft unionism </a:t>
            </a:r>
            <a:r>
              <a:rPr lang="en-US" sz="1800" dirty="0" smtClean="0"/>
              <a:t>(opposed other labor groups’ ideas)</a:t>
            </a:r>
          </a:p>
          <a:p>
            <a:r>
              <a:rPr lang="en-US" dirty="0" smtClean="0"/>
              <a:t>____He converted to a “socialist” opinion while in jail</a:t>
            </a:r>
          </a:p>
          <a:p>
            <a:r>
              <a:rPr lang="en-US" dirty="0" smtClean="0"/>
              <a:t>____Called for immediate reform and democratic control  over the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A-American Federation of Labor (AFL)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B-Eugene V.  Debs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C-Socialist Party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D-Industrial Workers of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D-</a:t>
            </a:r>
            <a:r>
              <a:rPr lang="en-US" dirty="0" smtClean="0"/>
              <a:t>They wanted to include skilled workers</a:t>
            </a:r>
          </a:p>
          <a:p>
            <a:r>
              <a:rPr lang="en-US" sz="4300" dirty="0" smtClean="0">
                <a:solidFill>
                  <a:srgbClr val="FF0000"/>
                </a:solidFill>
              </a:rPr>
              <a:t>A-</a:t>
            </a:r>
            <a:r>
              <a:rPr lang="en-US" dirty="0" smtClean="0"/>
              <a:t>They promoted craft unionism </a:t>
            </a:r>
            <a:r>
              <a:rPr lang="en-US" sz="1800" dirty="0" smtClean="0"/>
              <a:t>(opposed other labor groups’ ideas)</a:t>
            </a:r>
          </a:p>
          <a:p>
            <a:r>
              <a:rPr lang="en-US" sz="4300" dirty="0" smtClean="0">
                <a:solidFill>
                  <a:srgbClr val="FF0000"/>
                </a:solidFill>
              </a:rPr>
              <a:t>B-</a:t>
            </a:r>
            <a:r>
              <a:rPr lang="en-US" dirty="0" smtClean="0"/>
              <a:t>He converted to a “socialist” opinion while in jail</a:t>
            </a:r>
          </a:p>
          <a:p>
            <a:r>
              <a:rPr lang="en-US" sz="4300" dirty="0" smtClean="0">
                <a:solidFill>
                  <a:srgbClr val="FF0000"/>
                </a:solidFill>
              </a:rPr>
              <a:t>C-</a:t>
            </a:r>
            <a:r>
              <a:rPr lang="en-US" dirty="0" smtClean="0"/>
              <a:t>Called for immediate reform and democratic control  over the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A-American Federation of Labor (AFL)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B-Eugene V.  Debs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C-Socialist Party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D-Industrial Workers of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Federation of Labor (AFL)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about after knight of labor’s downfall</a:t>
            </a:r>
          </a:p>
          <a:p>
            <a:r>
              <a:rPr lang="en-US" dirty="0" smtClean="0"/>
              <a:t>Leading national labor organization</a:t>
            </a:r>
          </a:p>
          <a:p>
            <a:pPr lvl="1"/>
            <a:r>
              <a:rPr lang="en-US" dirty="0" smtClean="0"/>
              <a:t>Most durable</a:t>
            </a:r>
          </a:p>
          <a:p>
            <a:r>
              <a:rPr lang="en-US" dirty="0" smtClean="0"/>
              <a:t>Found in 1886</a:t>
            </a:r>
          </a:p>
          <a:p>
            <a:r>
              <a:rPr lang="en-US" dirty="0" smtClean="0"/>
              <a:t>Involved in strikes</a:t>
            </a:r>
          </a:p>
          <a:p>
            <a:pPr lvl="1"/>
            <a:r>
              <a:rPr lang="en-US" dirty="0" smtClean="0"/>
              <a:t>Violent</a:t>
            </a:r>
          </a:p>
          <a:p>
            <a:pPr lvl="1"/>
            <a:r>
              <a:rPr lang="en-US" dirty="0" smtClean="0"/>
              <a:t>Work stoppage</a:t>
            </a:r>
            <a:endParaRPr lang="en-US" dirty="0"/>
          </a:p>
        </p:txBody>
      </p:sp>
      <p:pic>
        <p:nvPicPr>
          <p:cNvPr id="6146" name="Picture 2" descr="http://shs.umsystem.edu/historicmissourians/name/d/disney/images/large/disney1941str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3429000" cy="2484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of the AFL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efforts helped:</a:t>
            </a:r>
          </a:p>
          <a:p>
            <a:pPr lvl="1"/>
            <a:r>
              <a:rPr lang="en-US" dirty="0" smtClean="0"/>
              <a:t>Increase wages</a:t>
            </a:r>
          </a:p>
          <a:p>
            <a:pPr lvl="1"/>
            <a:r>
              <a:rPr lang="en-US" dirty="0" smtClean="0"/>
              <a:t>Shorten work hours in a week</a:t>
            </a:r>
          </a:p>
          <a:p>
            <a:pPr lvl="1"/>
            <a:r>
              <a:rPr lang="en-US" dirty="0" smtClean="0"/>
              <a:t>Working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Socialism: </a:t>
            </a:r>
          </a:p>
          <a:p>
            <a:pPr lvl="1"/>
            <a:r>
              <a:rPr lang="en-US" dirty="0" smtClean="0"/>
              <a:t>Theory of social organization that advocates that the means of production, distribution, and exchange should be owned or regulated by the community as a whole economically and politically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2530" name="Picture 2" descr="http://www.americana-music-and-memories.com/images/socialism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38599"/>
            <a:ext cx="4343400" cy="2377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Haymarket Strike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Haymarket Riot</a:t>
            </a:r>
          </a:p>
          <a:p>
            <a:r>
              <a:rPr lang="en-US" dirty="0" smtClean="0"/>
              <a:t>May 4, 1886</a:t>
            </a:r>
          </a:p>
          <a:p>
            <a:r>
              <a:rPr lang="en-US" dirty="0" smtClean="0"/>
              <a:t>Took place in Chicago</a:t>
            </a:r>
          </a:p>
          <a:p>
            <a:r>
              <a:rPr lang="en-US" dirty="0" smtClean="0"/>
              <a:t>Labor Strike</a:t>
            </a:r>
          </a:p>
          <a:p>
            <a:pPr lvl="1"/>
            <a:r>
              <a:rPr lang="en-US" dirty="0" smtClean="0"/>
              <a:t>Consisted of around 1,500 Chicago workers protesting</a:t>
            </a:r>
          </a:p>
          <a:p>
            <a:pPr lvl="1"/>
            <a:r>
              <a:rPr lang="en-US" dirty="0" smtClean="0"/>
              <a:t>Fighting for an 8 hour work day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Aftermath of the Strike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break up the riot, police were forced to throw a bomb</a:t>
            </a:r>
          </a:p>
          <a:p>
            <a:r>
              <a:rPr lang="en-US" sz="2800" dirty="0" smtClean="0"/>
              <a:t>Policemen fired guns/weapons</a:t>
            </a:r>
          </a:p>
          <a:p>
            <a:r>
              <a:rPr lang="en-US" sz="2800" dirty="0" smtClean="0"/>
              <a:t>Minimum of eight deaths that day</a:t>
            </a:r>
          </a:p>
          <a:p>
            <a:r>
              <a:rPr lang="en-US" sz="2800" dirty="0" smtClean="0"/>
              <a:t>Many leaders of the riot were later executed</a:t>
            </a:r>
          </a:p>
        </p:txBody>
      </p:sp>
      <p:pic>
        <p:nvPicPr>
          <p:cNvPr id="3074" name="Picture 2" descr="http://homicide.northwestern.edu/docs_fk/homicide/544/Anarchy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86200"/>
            <a:ext cx="4191000" cy="269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Members of the AFL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Led by Samuel Gompers</a:t>
            </a:r>
          </a:p>
          <a:p>
            <a:r>
              <a:rPr lang="en-US" dirty="0" smtClean="0"/>
              <a:t>Skilled workers</a:t>
            </a:r>
          </a:p>
          <a:p>
            <a:pPr lvl="1"/>
            <a:r>
              <a:rPr lang="en-US" dirty="0" smtClean="0"/>
              <a:t>printing and construction</a:t>
            </a:r>
            <a:endParaRPr lang="en-US" dirty="0"/>
          </a:p>
          <a:p>
            <a:r>
              <a:rPr lang="en-US" dirty="0" smtClean="0"/>
              <a:t>Mainly white males</a:t>
            </a:r>
          </a:p>
        </p:txBody>
      </p:sp>
      <p:sp>
        <p:nvSpPr>
          <p:cNvPr id="2050" name="AutoShape 2" descr="data:image/jpeg;base64,/9j/4AAQSkZJRgABAQAAAQABAAD/2wCEAAkGBhQSERQUExQUFRUVFxQVFRUVFBQUFBQUFxUXFxcUFBQXHCYeFxojGRQUHy8gJCcpLCwsFR4xNTAqNSYrLCkBCQoKBQUFDQUFDSkYEhgpKSkpKSkpKSkpKSkpKSkpKSkpKSkpKSkpKSkpKSkpKSkpKSkpKSkpKSkpKSkpKSkpKf/AABEIAQQAwgMBIgACEQEDEQH/xAAcAAAABwEBAAAAAAAAAAAAAAAAAQIDBAUGBwj/xAA+EAABAwMCAwUFBgUEAgMBAAABAAIRAwQhEjEFQVEGE2FxgSKRobHBMkJSctHwBxQjYuEkM4LxkrJDY6IV/8QAFAEBAAAAAAAAAAAAAAAAAAAAAP/EABQRAQAAAAAAAAAAAAAAAAAAAAD/2gAMAwEAAhEDEQA/AMS1qca1ABKCBQajQCCAwUqUhLAQGEtoQa1La1ApgTzAksCkUmdEAlF3il07Au2MwC5wAkwATgc0Dwx3smDDp3gGR+vLyKCNrUmhVUqlwJxaSMnGC0iRBMjriCpFj2aqOORAgncb8mjzQMtqJ6m4J1/AqjRJwMGc48I3n0TRt3tHXy/zugfbUEp5lZV1NxBz7jj5qRTqILOlUT4codFycdV6IJJemXPRB+E24oHGuTzAozSnWvQPQgkd4gg5RKUCmpRhyB8FCU1rSmlA4E40JATjUDjU4mwVZWHDy7JOD0iRHgdxgbdUCLKzc8wOkq7t+HBkOlmlzTh0atXIAHxAMpTbUD2Qe6O8kyCYEZBx/wBJ2xs3OP2w9oyTpeHc4wdxlBY8GpB8O0kdHaQS3G4MZ845rRULJrmAHMc4wT5eqgcMp6IAPun3Cdh55V4BDcbnoghMsmsiGwByA65gKVTEDl5dAl905OGn1+CCDXpamwduZx7lDPBmkyQ0TnYY94V2GCEmrR6IM/U4I2DknrMT6lUl7w4sMNcDjAIgn4R/0tXcNbPtxJ2jB6yMZ2UGq4AO1QYOk+ySTvyA+qDMU7gjCdbXKTxIjvMbQI8t0imEExlZEaibaYRE5QOCqnW1FFhOSge1o1H1oIOao0cIQgSltKJGEDgcnGuTQT4biemCgXTI5qwbxoUgA2SBuJMzk+yGn0n9ijuasAid/D157Jq1cTUP2iMtmACI5Y9Dug1PCw6o4lpc1vUkS4uziOW/vWy4Tw47kkdY3OIgnnhQeBWQaxpO8D5fsrSW+yCZZ8PY3YBWVNih0HKWxyCQxqWKQSGFOgoEG2Sf5eE+ClFBV3llIz5qgvbaMEE7jcj1zhbFwVNxS03I6fvdBi+I2c7OkgEkHJMbiR6+5V7XEYKv6tm8klsHqP8AM7FZ68q+15SPiTvz3QSG1UC9RG1UptVBJL0oOUdrkoOQPo0iUEHPwjKRqRFyAigiRoFApzvABv5wmQk12y0j9+9AybnWYEEOIMOOQQXCZ+6AJK03CLFztJqb5J/FB5SdxMfFUvDbVmp06gNP2mtDgAR475kRhattZoiBhvLAwPIYGdkGhs6qs6VZUfDsq6tqaC0t3qyoqvt6asaJQSmJxIYlhAsJSSEpACma9HUE8kvKDNXloGvB5HBGYBGZ8Csh2gtNNT2Z+h548efquj3TAQeqwfaO1cHEjVp8GzBnbwyceaDOh6WHJpzYJBxHVONQPMen2FRmhSKaB9BFKCDniCCOEAAQhBGgSjicbTj34+qEIOH0+aDRspsYDpxPg2XCAZBO5GMFNXN2PZ0/egecfQfVVlVmGyQHbGZwRzI2J2P0R8Nrd5X3+yDE7+JPjsg3PCcAKzZxdrDEE+PJZmjc7Cdt/FXXC7em8kO/ygv7LtFRfjVHmrKjetIkEH1WavOytu5vs1O7d+cbeUquuretaslr2vbgTOc+CDotG5TnfLG9luJ1KjoctVfW7u7JbvCCYK4HNLFcHmsHcvru9kEeZKm8Isqzj7dQEdB+8INgKgOxSauyrKNk9uQ737KdTrTgiD8D5IId1UMY6/vCrLt5cycO5ct+mfdy3TtzdQ5zZMg4jcKHS4hIIfAP3TsCeQc0wQfeEGM4hQDXHcHodjtlvv8AeCozSp/GasuImdpEyQRufDdVgcgktKcY9Rg5KDkEzWgmNSCDFFAIilBARQARowEBQl6SBIMH7qKE5S+0PMfNBCrmoBhh5yMmPLrlWXBOGEVHuJzjbxzz3VlwOkxoed3VHlxPh08gIVlSptExjPJAzbOYwEVHEOzpDWap9k+OMpmjw41H1Rrc9p/2nE6ARgw5oOOnNWXdw4GAYMjmprKLJ1NOnw5jnjqgb7N9lG021u+dTAqOL2aTL6ZjAbUOzR0581L4d2ae1zA+q3unHS7OhpbzicA8xykJHeBpwCT4jmn7i8fpgk52HRAOx1y7vXBoBa1xbqJwYMHTG/mug31doa0HGqRnYGJyVh+zVKHiFurmmC0SJ2KDnvG7Gv8AcktJOzg0nMZP6KoubS6ti00i+XFvJ8bnVmd9o6yui3fD2gh0YOCEq3ttJ9k46SgqGceuKDQ6sxzqZzq0w9rJ3eBgGM/otNRqhwBGxAI8QRIPuSXU9QIOJxM59EptvjqPT3YQZHjrya79M6Ro1OHtQTygcoVZe1A8hrXCdyMgOjIk7T4SOa2F1wjXU1DGxI6kYA8Mc1i+0dVhpU6lNpp6n1GPYYkOYY94yJHVBTXlc63QQRsopckkopQPscnAozSn2FA7KJBBBj0AgEaAwlBIBSpQLATlPceYTQKcaUEi/rSylQaSDUjVGOeyt7Z2cdVSXPDHFzKzDlmCD4bEdMK4sBMILy1CnCzByq6jhWVtUlBJFs1o8VU3taCrO7r6WrL3vEwwuLwZPICT4QAg2fZh3NbYZauU9l+1LTjS4eDmlp84K3Q7TUqdLXUJDZAkNc6PEhoMDx2QWzYMgps2UZaYUatfghtRmWnnyIU23uA4IEtYeaW90BHUTLmoIFzxU061Nmglrw46gdiCBEfvdZD+IFMMdSAEajVefNxbJ+a2HELXUaZBy0nHUH/pYr+JFT/UUx0p/Nx/RBlS5HKbJRgoHQU/SKihyeY5BK1IJrUggyiKUZRIDlGCkowgcaU41NNKdagvqWaRI2cPkMpXDjBVPS4mabSIlrhtMQeo9FbWe4QXuiRKk2uFEZUgBPF0DHNA/UZq9NklnCw50wEincgKZb8Ypsy5wAHOUFlw/s0zLnAHBV3wWxa1kAYUHhvaO3qAtbUbMc8T5dVZWV/SENDxPSUE51IRECOih0Keh0cuSmlwTdQSgNByJrkT3ICZt9Vyjtxe672pGzNLB/xGfiSumcR4tTt6JqPIgbCcudya3qSuK3V0X1Hvdu9znHzJJj4oBqRgpkOSw5A5Kca5MBydaUD+pBI1IkGblAFJRhAqUYSUYQONStSSCgCgVU2V3Z1PZHoqRX/8g+k1msRqY146aSJB+hQWNOpgKeDLR0VRQdhTreviEFXxGrUe6KcNA3JyfQJih2cc8+3VedtsfJXgpCVOs7fmgPhvY2jA1OrA8jqK0dj2SpAYq1j5uH6JVi4kCVcW2EFaeF1qTf6VTvB+F+DHRrh9QpvDLkuEOweYO6mgpJpiZQKVfxriQoUX1DHsgxOJccNHvhTnOXLu3PHDWrGiMU6To/M8YJPlkD1QZy5unvjW9z42lxIHWJ2TSUQihASCUjQE1OtKbCUHIHJRpMoIM/COEcIwgSjCPSgGoBKBdAJOwyUcKr4/d6WaBu7fwaECbK+qXV1SoUzoFSoxk/eguAJk7Ykr0Xe8HpVqYpvbIAhpGHNxHsnyXlSlXdTe17CWuaQ5rhuHAyCPVeh/4d/xCp8Qphj4ZcsHts2DwP8A5KfUdRy8soKnjXZ19o4GddN2A6IIP4XDkfnChUauV1K5tm1GOY8amuEEH94K55xvsxUtiXNl9Lk7m3wf089vLZAdsJK0dhbiAshaXOVquEXWyDSW9uAArBrcKrqXewGcqxpVMIHNKS5DWm3EnZAzd3Qpse87Ma5x8YEwuKVKhc5zju4lx8yZK7jUtQ4BhaHNdIeCJBZGQfPZca4zYijcVqQ2ZUe0flBOn4QgryiSiEIQJSdSWU05AZeja9NOQBQPd6gmUaCuCWAkQlhAqESBdiTgdVU3vHwMUxJ/EdvQc0Ei/wCKtp43d0HLzPJZm4rl7i5xkn9whUkmTklIhAlzcI7S6fSe19NzmPaZa5pIc0jmCNktoRXFuWweR+aDsHY7+NjXBtO/Gl2wrsbLT41KYy0+LZHgF1Cx4jSrs10qjKrD95jg5vkY28ivJlMq34VxOrRcH0qj6bvxMcWn1jceBQegOKdjWuJfRhp5sP2T+U7t+Xkqm2s6rHlhBBGYPTqDzHiFl+B/xhuKcC4Y2u38TYp1fgNLvcPNb7hHbayvQGh4a87U6v8ATqT/AGOB38WmUD9qHjfkp4v4MJ6nb6cE6mj7xA1t/OB/7DHWE43hYJlAdCrqVjSbhNULUNT1H23QPst38T09EEiizn1+S5B/EC20X9bGH6Hj1Y2fiCup8Q7R21Ce+r0qccn1Gg+jZk+i5p2v49bXlwO5frb3bRr0uA1hzttQEiCEGTKJLq0y0kHBCbJQESkFKJSSgQ5IJSykFAcoJCCCOWqNdX7ae5k/hG/r0UW64i92G+yPj7+SrX0OaBN7fPqb4H4Rt69VELcjzHzUhzExVQS32mFGfRWi/k5bP73VdXtkFZoVtYW7alNzXbRv0PI+9QXU1MtMN8yB9fogY4XbUxV7q4b7JMagYLSdiD0PitJe/wANq7RrtyK7Pw4bVb4Fpw70M+CgXViKzZEB4kAfiaFvv4ecZNZho1DFakN+b6YwD4kYB9D1QczdScxxa9rmuG7XAtcPMHKsKVq3uWPLZ11u7MzDWhmobGZJn/xXZr6xZWbpr0mVW8tbQS38rt2+i5j2kdSt61a2osdocKLoc4uLKrSHS0nMaTH/ACKDW8IuLq2YHUa3fUwJ7ms4l7R/9VYCR+VwIW+4FxttxTDqekOj2qRLQ4O/tzBHkY8lj+BGn3Ya5wDoy04I8/FTrSw0H2XNdmcgSfMtIz6INld1S1oNUimDyB1PcfwtA5rBdoLm6uX6f9mgMMpB+SPxVNP2j4Hb4onXdJr3B7wHapy4u0nBgTsDPwUuiWXA1sqYJP2YGx8ZI/ygwPG+yrmh1ZmpzWACtJBLdRdDgAPscvCAqng9RzHxBwfguvWrWUS4hoe17S2s0mS5h+o6ea5t2l4cLWv7DnGkcgkR7JJEHxBBHogvXWoqsBOD15qouLUtOduRVpwe7luyl3dAbgSOhQZksSS1WNW1H3fdz9FFdTQRCEgtUvu0h9NBFRKR3aCCrFjj9/FRa9tCvaFOQoN9b9EGauWqNp1ED8RA95Ui/OUxbvAqU9Wwc0nylBt6Vt/TE75Px5qvvLTcwrqm8aG55D02TdWlI28EGRrUspwMgAdTPw/ypV9bkPCbvRBA6AZ8TlAfD7giqD0V5TLqdZtekYcDqHgebSOYOfeVQUBEn3K24NdZ0uyDug7Dwq8bc0BVYI5PbuWPG7T8weYIVfxrsxSuhFVntD7L24qN8ncx4GQqDszxd1rWndjoFRvJ7OTh/cJMeo5rrdrb06jWvYQ5rhII5hBywdnWio2jcS8uH9C4ALX6gJNJ5ByYEg+fpP4Z2ZrB+mlqqAwDrlzW5+1qOBiZG+0Lo11wqm8tD2BzZGDyc06mux0Mj1VgxgAgAADYDA9yDl3Hew9ZjnOYxjw4GXBuc5y2cwqS1tnUT7VHU1uC7TJA6krtpCjmwbq1AAHn4oOZMumuok0hLj7AAEul2ABG5U/+JPZhv8lTc0ZpYJjcOyT/AORn1W3HAqIqiqKYa8GZb7OowRLgME5Od032kte8tazerHe8CR8kHD+zlbEHcY9R/iFoqmVmuF+xWcOsH6H6LSsQVd1TgpgU5+0ra+pDTqVcH6ggi1bcjbKiEK5o2riE1WsQRIx8kFVpQUv+SKCCJY58+iZv6HsnwUXs1cl2o+if4pc6UGQu2zUDZ580/X7MPMFr6ZB8SFFuLgd6SdlccCvmuJaYnOn6hBAZ2buB9moB5PcPopdKzvm4FRpjMF7TI/5BXtS3z8lFvKDmHvG8hDgNy39/BBXvr3B9mrSG06g5mPHJ8OqToJOp4LW/d/u8VZ8Ptu/eHOaA0Znm48vQKLxivrraT9inyQNVmiAnLJmQo9vNR+Nla0qGYCDUW9v3lER9puR4jmFqexHabuHd3UP9J3/4cfvDwPP3rJcEuNJg7qbdt0VNoa+XN8DzHvPxCDtbxIx5j5hKBWM7FdpJihUPhTJ/9D9Pd0WyZ06YQGgo91daYGJPXZP03SAdvBApRr//AG3/AJXfIqQoPHKum3qnox3yKDglQRXbymR9fotVSMtCy3EBFSn+b6Fazh9P2M+CAmbQUn+VzspLaMFOoIHcwT5qKWbhXNThVYUm1Yaabi4S12W5OHCMZBH/AGqe6wZ8EDWhBFqQQYrsgYpE9SpHHaMslVnZi49kDorzjQ/p43OAg5/c0jGrqUm0uCxwM9J/X0V7xzh2ilT95We0oOg8MvRVYHcxuPGPkcIVaxbyJ54Dj6mAst2f4n3bwDt9J+kz5Stu90ieoweg5QgrG1jSw1rodtIgNJOTnllVXEhpcWNMkxqPitEKMtOeoCpLiyIMgb+9AvhFPTtuVeWlMNaSd0mxsBTp6nblRa1UxhBNt6kPBHXl0WqbQFWnpO+C0/hdyP0WY4QyMnnzV7RudLgB5ICtapaehBgjmCD+q6h2W4737NLv9xoE/wBw21fKVzfiNvBFQfegO8Hcj6j5eKd4VxJ1J4c0wWnH76Qg685gO4RqHwnija9MPbvs5vNruimIDVB22uNFo8fiho9T+kq/WJ/iDeSadIeLz8h9UHMuKYqU/wA30WtsB7Hosd2jqQ+n+YLZ8EfqpjyQKR6UOaOpUA3kdDGJ6Hogh/8A9Go1tSmHu7smXM3BgzgcsjluoV87LT4EJb6kudBn2jKau9gfRBCIKCEoIOX8FuNL2rcUmioQTsIXOrN0OC6FwN/soI/aW21N8AsTcUYK6HxNuoLEcWpw5BFdanSHt3C0/Z7jAfT7smD9335b+ir+BN1AtKh3tsberqE6Z36EFBvqlMtaAOfgq2YO+PLA9FM4XfitSBH2hhw6FJdbAnbr/lALkl4awevSB9UDTG3JNGWjHL4eKFWsHloHrGyCbSbG+ByKVZXf9TeU5evDaPioHCqOZO/JBt6ZDhpOxEHwVY6npJadx+8Jyxrt1Bs5VpxK0GHjwafof34IHezvGXUH6skHDm9R+o5LpVvXa9oc0y1wkFckBznC1vZHjQYe6cfZcfZ/tcfofmg2LjAXK+NX3fXT3fdnS3ybz+E+q3HbHi/cW7oPtP8AYb5kZPoJ+C51aNxKDI9r60VaY8R81uuyxmiD4Lmfa25m5aOhC6P2PP8ARHkgmtHtFPRiem/ommGHJXETFMuHMaSPPCDPvbkHmlVmyz1RuyPJG8Q31QV+pBPmmgg4xbbhbvs8ZYfCEEEFjcHCxvHW+2gggPs0f6iveJ2rXsMjkUEEFV2PunCrpnBlpnoNlsmDJ8wPigggYu2iT4quaIdjr9UEEEy5dqe1p2Vi9oaBCCCCDw65d34zzXRKXtsIPMFEggo9ckSpVIwgggicS45VuCzvDPdgtG+Ye4aj1cQ0Z8E7s30QQQct7Qu/1K6l2KP+nQQQWP3io3FnQABtJPwH6oIIK0HI84S3OwAgggilyJBB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RQUExQUFRUVFxQVFRUVFBQUFBQUFxUXFxcUFBQXHCYeFxojGRQUHy8gJCcpLCwsFR4xNTAqNSYrLCkBCQoKBQUFDQUFDSkYEhgpKSkpKSkpKSkpKSkpKSkpKSkpKSkpKSkpKSkpKSkpKSkpKSkpKSkpKSkpKSkpKSkpKf/AABEIAQQAwgMBIgACEQEDEQH/xAAcAAAABwEBAAAAAAAAAAAAAAAAAQIDBAUGBwj/xAA+EAABAwMCAwUFBgUEAgMBAAABAAIRAwQhEjEFQVEGE2FxgSKRobHBMkJSctHwBxQjYuEkM4LxkrJDY6IV/8QAFAEBAAAAAAAAAAAAAAAAAAAAAP/EABQRAQAAAAAAAAAAAAAAAAAAAAD/2gAMAwEAAhEDEQA/AMS1qca1ABKCBQajQCCAwUqUhLAQGEtoQa1La1ApgTzAksCkUmdEAlF3il07Au2MwC5wAkwATgc0Dwx3smDDp3gGR+vLyKCNrUmhVUqlwJxaSMnGC0iRBMjriCpFj2aqOORAgncb8mjzQMtqJ6m4J1/AqjRJwMGc48I3n0TRt3tHXy/zugfbUEp5lZV1NxBz7jj5qRTqILOlUT4codFycdV6IJJemXPRB+E24oHGuTzAozSnWvQPQgkd4gg5RKUCmpRhyB8FCU1rSmlA4E40JATjUDjU4mwVZWHDy7JOD0iRHgdxgbdUCLKzc8wOkq7t+HBkOlmlzTh0atXIAHxAMpTbUD2Qe6O8kyCYEZBx/wBJ2xs3OP2w9oyTpeHc4wdxlBY8GpB8O0kdHaQS3G4MZ845rRULJrmAHMc4wT5eqgcMp6IAPun3Cdh55V4BDcbnoghMsmsiGwByA65gKVTEDl5dAl905OGn1+CCDXpamwduZx7lDPBmkyQ0TnYY94V2GCEmrR6IM/U4I2DknrMT6lUl7w4sMNcDjAIgn4R/0tXcNbPtxJ2jB6yMZ2UGq4AO1QYOk+ySTvyA+qDMU7gjCdbXKTxIjvMbQI8t0imEExlZEaibaYRE5QOCqnW1FFhOSge1o1H1oIOao0cIQgSltKJGEDgcnGuTQT4biemCgXTI5qwbxoUgA2SBuJMzk+yGn0n9ijuasAid/D157Jq1cTUP2iMtmACI5Y9Dug1PCw6o4lpc1vUkS4uziOW/vWy4Tw47kkdY3OIgnnhQeBWQaxpO8D5fsrSW+yCZZ8PY3YBWVNih0HKWxyCQxqWKQSGFOgoEG2Sf5eE+ClFBV3llIz5qgvbaMEE7jcj1zhbFwVNxS03I6fvdBi+I2c7OkgEkHJMbiR6+5V7XEYKv6tm8klsHqP8AM7FZ68q+15SPiTvz3QSG1UC9RG1UptVBJL0oOUdrkoOQPo0iUEHPwjKRqRFyAigiRoFApzvABv5wmQk12y0j9+9AybnWYEEOIMOOQQXCZ+6AJK03CLFztJqb5J/FB5SdxMfFUvDbVmp06gNP2mtDgAR475kRhattZoiBhvLAwPIYGdkGhs6qs6VZUfDsq6tqaC0t3qyoqvt6asaJQSmJxIYlhAsJSSEpACma9HUE8kvKDNXloGvB5HBGYBGZ8Csh2gtNNT2Z+h548efquj3TAQeqwfaO1cHEjVp8GzBnbwyceaDOh6WHJpzYJBxHVONQPMen2FRmhSKaB9BFKCDniCCOEAAQhBGgSjicbTj34+qEIOH0+aDRspsYDpxPg2XCAZBO5GMFNXN2PZ0/egecfQfVVlVmGyQHbGZwRzI2J2P0R8Nrd5X3+yDE7+JPjsg3PCcAKzZxdrDEE+PJZmjc7Cdt/FXXC7em8kO/ygv7LtFRfjVHmrKjetIkEH1WavOytu5vs1O7d+cbeUquuretaslr2vbgTOc+CDotG5TnfLG9luJ1KjoctVfW7u7JbvCCYK4HNLFcHmsHcvru9kEeZKm8Isqzj7dQEdB+8INgKgOxSauyrKNk9uQ737KdTrTgiD8D5IId1UMY6/vCrLt5cycO5ct+mfdy3TtzdQ5zZMg4jcKHS4hIIfAP3TsCeQc0wQfeEGM4hQDXHcHodjtlvv8AeCozSp/GasuImdpEyQRufDdVgcgktKcY9Rg5KDkEzWgmNSCDFFAIilBARQARowEBQl6SBIMH7qKE5S+0PMfNBCrmoBhh5yMmPLrlWXBOGEVHuJzjbxzz3VlwOkxoed3VHlxPh08gIVlSptExjPJAzbOYwEVHEOzpDWap9k+OMpmjw41H1Rrc9p/2nE6ARgw5oOOnNWXdw4GAYMjmprKLJ1NOnw5jnjqgb7N9lG021u+dTAqOL2aTL6ZjAbUOzR0581L4d2ae1zA+q3unHS7OhpbzicA8xykJHeBpwCT4jmn7i8fpgk52HRAOx1y7vXBoBa1xbqJwYMHTG/mug31doa0HGqRnYGJyVh+zVKHiFurmmC0SJ2KDnvG7Gv8AcktJOzg0nMZP6KoubS6ti00i+XFvJ8bnVmd9o6yui3fD2gh0YOCEq3ttJ9k46SgqGceuKDQ6sxzqZzq0w9rJ3eBgGM/otNRqhwBGxAI8QRIPuSXU9QIOJxM59EptvjqPT3YQZHjrya79M6Ro1OHtQTygcoVZe1A8hrXCdyMgOjIk7T4SOa2F1wjXU1DGxI6kYA8Mc1i+0dVhpU6lNpp6n1GPYYkOYY94yJHVBTXlc63QQRsopckkopQPscnAozSn2FA7KJBBBj0AgEaAwlBIBSpQLATlPceYTQKcaUEi/rSylQaSDUjVGOeyt7Z2cdVSXPDHFzKzDlmCD4bEdMK4sBMILy1CnCzByq6jhWVtUlBJFs1o8VU3taCrO7r6WrL3vEwwuLwZPICT4QAg2fZh3NbYZauU9l+1LTjS4eDmlp84K3Q7TUqdLXUJDZAkNc6PEhoMDx2QWzYMgps2UZaYUatfghtRmWnnyIU23uA4IEtYeaW90BHUTLmoIFzxU061Nmglrw46gdiCBEfvdZD+IFMMdSAEajVefNxbJ+a2HELXUaZBy0nHUH/pYr+JFT/UUx0p/Nx/RBlS5HKbJRgoHQU/SKihyeY5BK1IJrUggyiKUZRIDlGCkowgcaU41NNKdagvqWaRI2cPkMpXDjBVPS4mabSIlrhtMQeo9FbWe4QXuiRKk2uFEZUgBPF0DHNA/UZq9NklnCw50wEincgKZb8Ypsy5wAHOUFlw/s0zLnAHBV3wWxa1kAYUHhvaO3qAtbUbMc8T5dVZWV/SENDxPSUE51IRECOih0Keh0cuSmlwTdQSgNByJrkT3ICZt9Vyjtxe672pGzNLB/xGfiSumcR4tTt6JqPIgbCcudya3qSuK3V0X1Hvdu9znHzJJj4oBqRgpkOSw5A5Kca5MBydaUD+pBI1IkGblAFJRhAqUYSUYQONStSSCgCgVU2V3Z1PZHoqRX/8g+k1msRqY146aSJB+hQWNOpgKeDLR0VRQdhTreviEFXxGrUe6KcNA3JyfQJih2cc8+3VedtsfJXgpCVOs7fmgPhvY2jA1OrA8jqK0dj2SpAYq1j5uH6JVi4kCVcW2EFaeF1qTf6VTvB+F+DHRrh9QpvDLkuEOweYO6mgpJpiZQKVfxriQoUX1DHsgxOJccNHvhTnOXLu3PHDWrGiMU6To/M8YJPlkD1QZy5unvjW9z42lxIHWJ2TSUQihASCUjQE1OtKbCUHIHJRpMoIM/COEcIwgSjCPSgGoBKBdAJOwyUcKr4/d6WaBu7fwaECbK+qXV1SoUzoFSoxk/eguAJk7Ykr0Xe8HpVqYpvbIAhpGHNxHsnyXlSlXdTe17CWuaQ5rhuHAyCPVeh/4d/xCp8Qphj4ZcsHts2DwP8A5KfUdRy8soKnjXZ19o4GddN2A6IIP4XDkfnChUauV1K5tm1GOY8amuEEH94K55xvsxUtiXNl9Lk7m3wf089vLZAdsJK0dhbiAshaXOVquEXWyDSW9uAArBrcKrqXewGcqxpVMIHNKS5DWm3EnZAzd3Qpse87Ma5x8YEwuKVKhc5zju4lx8yZK7jUtQ4BhaHNdIeCJBZGQfPZca4zYijcVqQ2ZUe0flBOn4QgryiSiEIQJSdSWU05AZeja9NOQBQPd6gmUaCuCWAkQlhAqESBdiTgdVU3vHwMUxJ/EdvQc0Ei/wCKtp43d0HLzPJZm4rl7i5xkn9whUkmTklIhAlzcI7S6fSe19NzmPaZa5pIc0jmCNktoRXFuWweR+aDsHY7+NjXBtO/Gl2wrsbLT41KYy0+LZHgF1Cx4jSrs10qjKrD95jg5vkY28ivJlMq34VxOrRcH0qj6bvxMcWn1jceBQegOKdjWuJfRhp5sP2T+U7t+Xkqm2s6rHlhBBGYPTqDzHiFl+B/xhuKcC4Y2u38TYp1fgNLvcPNb7hHbayvQGh4a87U6v8ATqT/AGOB38WmUD9qHjfkp4v4MJ6nb6cE6mj7xA1t/OB/7DHWE43hYJlAdCrqVjSbhNULUNT1H23QPst38T09EEiizn1+S5B/EC20X9bGH6Hj1Y2fiCup8Q7R21Ce+r0qccn1Gg+jZk+i5p2v49bXlwO5frb3bRr0uA1hzttQEiCEGTKJLq0y0kHBCbJQESkFKJSSgQ5IJSykFAcoJCCCOWqNdX7ae5k/hG/r0UW64i92G+yPj7+SrX0OaBN7fPqb4H4Rt69VELcjzHzUhzExVQS32mFGfRWi/k5bP73VdXtkFZoVtYW7alNzXbRv0PI+9QXU1MtMN8yB9fogY4XbUxV7q4b7JMagYLSdiD0PitJe/wANq7RrtyK7Pw4bVb4Fpw70M+CgXViKzZEB4kAfiaFvv4ecZNZho1DFakN+b6YwD4kYB9D1QczdScxxa9rmuG7XAtcPMHKsKVq3uWPLZ11u7MzDWhmobGZJn/xXZr6xZWbpr0mVW8tbQS38rt2+i5j2kdSt61a2osdocKLoc4uLKrSHS0nMaTH/ACKDW8IuLq2YHUa3fUwJ7ms4l7R/9VYCR+VwIW+4FxttxTDqekOj2qRLQ4O/tzBHkY8lj+BGn3Ya5wDoy04I8/FTrSw0H2XNdmcgSfMtIz6INld1S1oNUimDyB1PcfwtA5rBdoLm6uX6f9mgMMpB+SPxVNP2j4Hb4onXdJr3B7wHapy4u0nBgTsDPwUuiWXA1sqYJP2YGx8ZI/ygwPG+yrmh1ZmpzWACtJBLdRdDgAPscvCAqng9RzHxBwfguvWrWUS4hoe17S2s0mS5h+o6ea5t2l4cLWv7DnGkcgkR7JJEHxBBHogvXWoqsBOD15qouLUtOduRVpwe7luyl3dAbgSOhQZksSS1WNW1H3fdz9FFdTQRCEgtUvu0h9NBFRKR3aCCrFjj9/FRa9tCvaFOQoN9b9EGauWqNp1ED8RA95Ui/OUxbvAqU9Wwc0nylBt6Vt/TE75Px5qvvLTcwrqm8aG55D02TdWlI28EGRrUspwMgAdTPw/ypV9bkPCbvRBA6AZ8TlAfD7giqD0V5TLqdZtekYcDqHgebSOYOfeVQUBEn3K24NdZ0uyDug7Dwq8bc0BVYI5PbuWPG7T8weYIVfxrsxSuhFVntD7L24qN8ncx4GQqDszxd1rWndjoFRvJ7OTh/cJMeo5rrdrb06jWvYQ5rhII5hBywdnWio2jcS8uH9C4ALX6gJNJ5ByYEg+fpP4Z2ZrB+mlqqAwDrlzW5+1qOBiZG+0Lo11wqm8tD2BzZGDyc06mux0Mj1VgxgAgAADYDA9yDl3Hew9ZjnOYxjw4GXBuc5y2cwqS1tnUT7VHU1uC7TJA6krtpCjmwbq1AAHn4oOZMumuok0hLj7AAEul2ABG5U/+JPZhv8lTc0ZpYJjcOyT/AORn1W3HAqIqiqKYa8GZb7OowRLgME5Od032kte8tazerHe8CR8kHD+zlbEHcY9R/iFoqmVmuF+xWcOsH6H6LSsQVd1TgpgU5+0ra+pDTqVcH6ggi1bcjbKiEK5o2riE1WsQRIx8kFVpQUv+SKCCJY58+iZv6HsnwUXs1cl2o+if4pc6UGQu2zUDZ580/X7MPMFr6ZB8SFFuLgd6SdlccCvmuJaYnOn6hBAZ2buB9moB5PcPopdKzvm4FRpjMF7TI/5BXtS3z8lFvKDmHvG8hDgNy39/BBXvr3B9mrSG06g5mPHJ8OqToJOp4LW/d/u8VZ8Ptu/eHOaA0Znm48vQKLxivrraT9inyQNVmiAnLJmQo9vNR+Nla0qGYCDUW9v3lER9puR4jmFqexHabuHd3UP9J3/4cfvDwPP3rJcEuNJg7qbdt0VNoa+XN8DzHvPxCDtbxIx5j5hKBWM7FdpJihUPhTJ/9D9Pd0WyZ06YQGgo91daYGJPXZP03SAdvBApRr//AG3/AJXfIqQoPHKum3qnox3yKDglQRXbymR9fotVSMtCy3EBFSn+b6Fazh9P2M+CAmbQUn+VzspLaMFOoIHcwT5qKWbhXNThVYUm1Yaabi4S12W5OHCMZBH/AGqe6wZ8EDWhBFqQQYrsgYpE9SpHHaMslVnZi49kDorzjQ/p43OAg5/c0jGrqUm0uCxwM9J/X0V7xzh2ilT95We0oOg8MvRVYHcxuPGPkcIVaxbyJ54Dj6mAst2f4n3bwDt9J+kz5Stu90ieoweg5QgrG1jSw1rodtIgNJOTnllVXEhpcWNMkxqPitEKMtOeoCpLiyIMgb+9AvhFPTtuVeWlMNaSd0mxsBTp6nblRa1UxhBNt6kPBHXl0WqbQFWnpO+C0/hdyP0WY4QyMnnzV7RudLgB5ICtapaehBgjmCD+q6h2W4737NLv9xoE/wBw21fKVzfiNvBFQfegO8Hcj6j5eKd4VxJ1J4c0wWnH76Qg685gO4RqHwnija9MPbvs5vNruimIDVB22uNFo8fiho9T+kq/WJ/iDeSadIeLz8h9UHMuKYqU/wA30WtsB7Hosd2jqQ+n+YLZ8EfqpjyQKR6UOaOpUA3kdDGJ6Hogh/8A9Go1tSmHu7smXM3BgzgcsjluoV87LT4EJb6kudBn2jKau9gfRBCIKCEoIOX8FuNL2rcUmioQTsIXOrN0OC6FwN/soI/aW21N8AsTcUYK6HxNuoLEcWpw5BFdanSHt3C0/Z7jAfT7smD9335b+ir+BN1AtKh3tsberqE6Z36EFBvqlMtaAOfgq2YO+PLA9FM4XfitSBH2hhw6FJdbAnbr/lALkl4awevSB9UDTG3JNGWjHL4eKFWsHloHrGyCbSbG+ByKVZXf9TeU5evDaPioHCqOZO/JBt6ZDhpOxEHwVY6npJadx+8Jyxrt1Bs5VpxK0GHjwafof34IHezvGXUH6skHDm9R+o5LpVvXa9oc0y1wkFckBznC1vZHjQYe6cfZcfZ/tcfofmg2LjAXK+NX3fXT3fdnS3ybz+E+q3HbHi/cW7oPtP8AYb5kZPoJ+C51aNxKDI9r60VaY8R81uuyxmiD4Lmfa25m5aOhC6P2PP8ARHkgmtHtFPRiem/ommGHJXETFMuHMaSPPCDPvbkHmlVmyz1RuyPJG8Q31QV+pBPmmgg4xbbhbvs8ZYfCEEEFjcHCxvHW+2gggPs0f6iveJ2rXsMjkUEEFV2PunCrpnBlpnoNlsmDJ8wPigggYu2iT4quaIdjr9UEEEy5dqe1p2Vi9oaBCCCCDw65d34zzXRKXtsIPMFEggo9ckSpVIwgggicS45VuCzvDPdgtG+Ye4aj1cQ0Z8E7s30QQQct7Qu/1K6l2KP+nQQQWP3io3FnQABtJPwH6oIIK0HI84S3OwAgggilyJBB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QSERQUExQUFRUVFxQVFRUVFBQUFBQUFxUXFxcUFBQXHCYeFxojGRQUHy8gJCcpLCwsFR4xNTAqNSYrLCkBCQoKBQUFDQUFDSkYEhgpKSkpKSkpKSkpKSkpKSkpKSkpKSkpKSkpKSkpKSkpKSkpKSkpKSkpKSkpKSkpKSkpKf/AABEIAQQAwgMBIgACEQEDEQH/xAAcAAAABwEBAAAAAAAAAAAAAAAAAQIDBAUGBwj/xAA+EAABAwMCAwUFBgUEAgMBAAABAAIRAwQhEjEFQVEGE2FxgSKRobHBMkJSctHwBxQjYuEkM4LxkrJDY6IV/8QAFAEBAAAAAAAAAAAAAAAAAAAAAP/EABQRAQAAAAAAAAAAAAAAAAAAAAD/2gAMAwEAAhEDEQA/AMS1qca1ABKCBQajQCCAwUqUhLAQGEtoQa1La1ApgTzAksCkUmdEAlF3il07Au2MwC5wAkwATgc0Dwx3smDDp3gGR+vLyKCNrUmhVUqlwJxaSMnGC0iRBMjriCpFj2aqOORAgncb8mjzQMtqJ6m4J1/AqjRJwMGc48I3n0TRt3tHXy/zugfbUEp5lZV1NxBz7jj5qRTqILOlUT4codFycdV6IJJemXPRB+E24oHGuTzAozSnWvQPQgkd4gg5RKUCmpRhyB8FCU1rSmlA4E40JATjUDjU4mwVZWHDy7JOD0iRHgdxgbdUCLKzc8wOkq7t+HBkOlmlzTh0atXIAHxAMpTbUD2Qe6O8kyCYEZBx/wBJ2xs3OP2w9oyTpeHc4wdxlBY8GpB8O0kdHaQS3G4MZ845rRULJrmAHMc4wT5eqgcMp6IAPun3Cdh55V4BDcbnoghMsmsiGwByA65gKVTEDl5dAl905OGn1+CCDXpamwduZx7lDPBmkyQ0TnYY94V2GCEmrR6IM/U4I2DknrMT6lUl7w4sMNcDjAIgn4R/0tXcNbPtxJ2jB6yMZ2UGq4AO1QYOk+ySTvyA+qDMU7gjCdbXKTxIjvMbQI8t0imEExlZEaibaYRE5QOCqnW1FFhOSge1o1H1oIOao0cIQgSltKJGEDgcnGuTQT4biemCgXTI5qwbxoUgA2SBuJMzk+yGn0n9ijuasAid/D157Jq1cTUP2iMtmACI5Y9Dug1PCw6o4lpc1vUkS4uziOW/vWy4Tw47kkdY3OIgnnhQeBWQaxpO8D5fsrSW+yCZZ8PY3YBWVNih0HKWxyCQxqWKQSGFOgoEG2Sf5eE+ClFBV3llIz5qgvbaMEE7jcj1zhbFwVNxS03I6fvdBi+I2c7OkgEkHJMbiR6+5V7XEYKv6tm8klsHqP8AM7FZ68q+15SPiTvz3QSG1UC9RG1UptVBJL0oOUdrkoOQPo0iUEHPwjKRqRFyAigiRoFApzvABv5wmQk12y0j9+9AybnWYEEOIMOOQQXCZ+6AJK03CLFztJqb5J/FB5SdxMfFUvDbVmp06gNP2mtDgAR475kRhattZoiBhvLAwPIYGdkGhs6qs6VZUfDsq6tqaC0t3qyoqvt6asaJQSmJxIYlhAsJSSEpACma9HUE8kvKDNXloGvB5HBGYBGZ8Csh2gtNNT2Z+h548efquj3TAQeqwfaO1cHEjVp8GzBnbwyceaDOh6WHJpzYJBxHVONQPMen2FRmhSKaB9BFKCDniCCOEAAQhBGgSjicbTj34+qEIOH0+aDRspsYDpxPg2XCAZBO5GMFNXN2PZ0/egecfQfVVlVmGyQHbGZwRzI2J2P0R8Nrd5X3+yDE7+JPjsg3PCcAKzZxdrDEE+PJZmjc7Cdt/FXXC7em8kO/ygv7LtFRfjVHmrKjetIkEH1WavOytu5vs1O7d+cbeUquuretaslr2vbgTOc+CDotG5TnfLG9luJ1KjoctVfW7u7JbvCCYK4HNLFcHmsHcvru9kEeZKm8Isqzj7dQEdB+8INgKgOxSauyrKNk9uQ737KdTrTgiD8D5IId1UMY6/vCrLt5cycO5ct+mfdy3TtzdQ5zZMg4jcKHS4hIIfAP3TsCeQc0wQfeEGM4hQDXHcHodjtlvv8AeCozSp/GasuImdpEyQRufDdVgcgktKcY9Rg5KDkEzWgmNSCDFFAIilBARQARowEBQl6SBIMH7qKE5S+0PMfNBCrmoBhh5yMmPLrlWXBOGEVHuJzjbxzz3VlwOkxoed3VHlxPh08gIVlSptExjPJAzbOYwEVHEOzpDWap9k+OMpmjw41H1Rrc9p/2nE6ARgw5oOOnNWXdw4GAYMjmprKLJ1NOnw5jnjqgb7N9lG021u+dTAqOL2aTL6ZjAbUOzR0581L4d2ae1zA+q3unHS7OhpbzicA8xykJHeBpwCT4jmn7i8fpgk52HRAOx1y7vXBoBa1xbqJwYMHTG/mug31doa0HGqRnYGJyVh+zVKHiFurmmC0SJ2KDnvG7Gv8AcktJOzg0nMZP6KoubS6ti00i+XFvJ8bnVmd9o6yui3fD2gh0YOCEq3ttJ9k46SgqGceuKDQ6sxzqZzq0w9rJ3eBgGM/otNRqhwBGxAI8QRIPuSXU9QIOJxM59EptvjqPT3YQZHjrya79M6Ro1OHtQTygcoVZe1A8hrXCdyMgOjIk7T4SOa2F1wjXU1DGxI6kYA8Mc1i+0dVhpU6lNpp6n1GPYYkOYY94yJHVBTXlc63QQRsopckkopQPscnAozSn2FA7KJBBBj0AgEaAwlBIBSpQLATlPceYTQKcaUEi/rSylQaSDUjVGOeyt7Z2cdVSXPDHFzKzDlmCD4bEdMK4sBMILy1CnCzByq6jhWVtUlBJFs1o8VU3taCrO7r6WrL3vEwwuLwZPICT4QAg2fZh3NbYZauU9l+1LTjS4eDmlp84K3Q7TUqdLXUJDZAkNc6PEhoMDx2QWzYMgps2UZaYUatfghtRmWnnyIU23uA4IEtYeaW90BHUTLmoIFzxU061Nmglrw46gdiCBEfvdZD+IFMMdSAEajVefNxbJ+a2HELXUaZBy0nHUH/pYr+JFT/UUx0p/Nx/RBlS5HKbJRgoHQU/SKihyeY5BK1IJrUggyiKUZRIDlGCkowgcaU41NNKdagvqWaRI2cPkMpXDjBVPS4mabSIlrhtMQeo9FbWe4QXuiRKk2uFEZUgBPF0DHNA/UZq9NklnCw50wEincgKZb8Ypsy5wAHOUFlw/s0zLnAHBV3wWxa1kAYUHhvaO3qAtbUbMc8T5dVZWV/SENDxPSUE51IRECOih0Keh0cuSmlwTdQSgNByJrkT3ICZt9Vyjtxe672pGzNLB/xGfiSumcR4tTt6JqPIgbCcudya3qSuK3V0X1Hvdu9znHzJJj4oBqRgpkOSw5A5Kca5MBydaUD+pBI1IkGblAFJRhAqUYSUYQONStSSCgCgVU2V3Z1PZHoqRX/8g+k1msRqY146aSJB+hQWNOpgKeDLR0VRQdhTreviEFXxGrUe6KcNA3JyfQJih2cc8+3VedtsfJXgpCVOs7fmgPhvY2jA1OrA8jqK0dj2SpAYq1j5uH6JVi4kCVcW2EFaeF1qTf6VTvB+F+DHRrh9QpvDLkuEOweYO6mgpJpiZQKVfxriQoUX1DHsgxOJccNHvhTnOXLu3PHDWrGiMU6To/M8YJPlkD1QZy5unvjW9z42lxIHWJ2TSUQihASCUjQE1OtKbCUHIHJRpMoIM/COEcIwgSjCPSgGoBKBdAJOwyUcKr4/d6WaBu7fwaECbK+qXV1SoUzoFSoxk/eguAJk7Ykr0Xe8HpVqYpvbIAhpGHNxHsnyXlSlXdTe17CWuaQ5rhuHAyCPVeh/4d/xCp8Qphj4ZcsHts2DwP8A5KfUdRy8soKnjXZ19o4GddN2A6IIP4XDkfnChUauV1K5tm1GOY8amuEEH94K55xvsxUtiXNl9Lk7m3wf089vLZAdsJK0dhbiAshaXOVquEXWyDSW9uAArBrcKrqXewGcqxpVMIHNKS5DWm3EnZAzd3Qpse87Ma5x8YEwuKVKhc5zju4lx8yZK7jUtQ4BhaHNdIeCJBZGQfPZca4zYijcVqQ2ZUe0flBOn4QgryiSiEIQJSdSWU05AZeja9NOQBQPd6gmUaCuCWAkQlhAqESBdiTgdVU3vHwMUxJ/EdvQc0Ei/wCKtp43d0HLzPJZm4rl7i5xkn9whUkmTklIhAlzcI7S6fSe19NzmPaZa5pIc0jmCNktoRXFuWweR+aDsHY7+NjXBtO/Gl2wrsbLT41KYy0+LZHgF1Cx4jSrs10qjKrD95jg5vkY28ivJlMq34VxOrRcH0qj6bvxMcWn1jceBQegOKdjWuJfRhp5sP2T+U7t+Xkqm2s6rHlhBBGYPTqDzHiFl+B/xhuKcC4Y2u38TYp1fgNLvcPNb7hHbayvQGh4a87U6v8ATqT/AGOB38WmUD9qHjfkp4v4MJ6nb6cE6mj7xA1t/OB/7DHWE43hYJlAdCrqVjSbhNULUNT1H23QPst38T09EEiizn1+S5B/EC20X9bGH6Hj1Y2fiCup8Q7R21Ce+r0qccn1Gg+jZk+i5p2v49bXlwO5frb3bRr0uA1hzttQEiCEGTKJLq0y0kHBCbJQESkFKJSSgQ5IJSykFAcoJCCCOWqNdX7ae5k/hG/r0UW64i92G+yPj7+SrX0OaBN7fPqb4H4Rt69VELcjzHzUhzExVQS32mFGfRWi/k5bP73VdXtkFZoVtYW7alNzXbRv0PI+9QXU1MtMN8yB9fogY4XbUxV7q4b7JMagYLSdiD0PitJe/wANq7RrtyK7Pw4bVb4Fpw70M+CgXViKzZEB4kAfiaFvv4ecZNZho1DFakN+b6YwD4kYB9D1QczdScxxa9rmuG7XAtcPMHKsKVq3uWPLZ11u7MzDWhmobGZJn/xXZr6xZWbpr0mVW8tbQS38rt2+i5j2kdSt61a2osdocKLoc4uLKrSHS0nMaTH/ACKDW8IuLq2YHUa3fUwJ7ms4l7R/9VYCR+VwIW+4FxttxTDqekOj2qRLQ4O/tzBHkY8lj+BGn3Ya5wDoy04I8/FTrSw0H2XNdmcgSfMtIz6INld1S1oNUimDyB1PcfwtA5rBdoLm6uX6f9mgMMpB+SPxVNP2j4Hb4onXdJr3B7wHapy4u0nBgTsDPwUuiWXA1sqYJP2YGx8ZI/ygwPG+yrmh1ZmpzWACtJBLdRdDgAPscvCAqng9RzHxBwfguvWrWUS4hoe17S2s0mS5h+o6ea5t2l4cLWv7DnGkcgkR7JJEHxBBHogvXWoqsBOD15qouLUtOduRVpwe7luyl3dAbgSOhQZksSS1WNW1H3fdz9FFdTQRCEgtUvu0h9NBFRKR3aCCrFjj9/FRa9tCvaFOQoN9b9EGauWqNp1ED8RA95Ui/OUxbvAqU9Wwc0nylBt6Vt/TE75Px5qvvLTcwrqm8aG55D02TdWlI28EGRrUspwMgAdTPw/ypV9bkPCbvRBA6AZ8TlAfD7giqD0V5TLqdZtekYcDqHgebSOYOfeVQUBEn3K24NdZ0uyDug7Dwq8bc0BVYI5PbuWPG7T8weYIVfxrsxSuhFVntD7L24qN8ncx4GQqDszxd1rWndjoFRvJ7OTh/cJMeo5rrdrb06jWvYQ5rhII5hBywdnWio2jcS8uH9C4ALX6gJNJ5ByYEg+fpP4Z2ZrB+mlqqAwDrlzW5+1qOBiZG+0Lo11wqm8tD2BzZGDyc06mux0Mj1VgxgAgAADYDA9yDl3Hew9ZjnOYxjw4GXBuc5y2cwqS1tnUT7VHU1uC7TJA6krtpCjmwbq1AAHn4oOZMumuok0hLj7AAEul2ABG5U/+JPZhv8lTc0ZpYJjcOyT/AORn1W3HAqIqiqKYa8GZb7OowRLgME5Od032kte8tazerHe8CR8kHD+zlbEHcY9R/iFoqmVmuF+xWcOsH6H6LSsQVd1TgpgU5+0ra+pDTqVcH6ggi1bcjbKiEK5o2riE1WsQRIx8kFVpQUv+SKCCJY58+iZv6HsnwUXs1cl2o+if4pc6UGQu2zUDZ580/X7MPMFr6ZB8SFFuLgd6SdlccCvmuJaYnOn6hBAZ2buB9moB5PcPopdKzvm4FRpjMF7TI/5BXtS3z8lFvKDmHvG8hDgNy39/BBXvr3B9mrSG06g5mPHJ8OqToJOp4LW/d/u8VZ8Ptu/eHOaA0Znm48vQKLxivrraT9inyQNVmiAnLJmQo9vNR+Nla0qGYCDUW9v3lER9puR4jmFqexHabuHd3UP9J3/4cfvDwPP3rJcEuNJg7qbdt0VNoa+XN8DzHvPxCDtbxIx5j5hKBWM7FdpJihUPhTJ/9D9Pd0WyZ06YQGgo91daYGJPXZP03SAdvBApRr//AG3/AJXfIqQoPHKum3qnox3yKDglQRXbymR9fotVSMtCy3EBFSn+b6Fazh9P2M+CAmbQUn+VzspLaMFOoIHcwT5qKWbhXNThVYUm1Yaabi4S12W5OHCMZBH/AGqe6wZ8EDWhBFqQQYrsgYpE9SpHHaMslVnZi49kDorzjQ/p43OAg5/c0jGrqUm0uCxwM9J/X0V7xzh2ilT95We0oOg8MvRVYHcxuPGPkcIVaxbyJ54Dj6mAst2f4n3bwDt9J+kz5Stu90ieoweg5QgrG1jSw1rodtIgNJOTnllVXEhpcWNMkxqPitEKMtOeoCpLiyIMgb+9AvhFPTtuVeWlMNaSd0mxsBTp6nblRa1UxhBNt6kPBHXl0WqbQFWnpO+C0/hdyP0WY4QyMnnzV7RudLgB5ICtapaehBgjmCD+q6h2W4737NLv9xoE/wBw21fKVzfiNvBFQfegO8Hcj6j5eKd4VxJ1J4c0wWnH76Qg685gO4RqHwnija9MPbvs5vNruimIDVB22uNFo8fiho9T+kq/WJ/iDeSadIeLz8h9UHMuKYqU/wA30WtsB7Hosd2jqQ+n+YLZ8EfqpjyQKR6UOaOpUA3kdDGJ6Hogh/8A9Go1tSmHu7smXM3BgzgcsjluoV87LT4EJb6kudBn2jKau9gfRBCIKCEoIOX8FuNL2rcUmioQTsIXOrN0OC6FwN/soI/aW21N8AsTcUYK6HxNuoLEcWpw5BFdanSHt3C0/Z7jAfT7smD9335b+ir+BN1AtKh3tsberqE6Z36EFBvqlMtaAOfgq2YO+PLA9FM4XfitSBH2hhw6FJdbAnbr/lALkl4awevSB9UDTG3JNGWjHL4eKFWsHloHrGyCbSbG+ByKVZXf9TeU5evDaPioHCqOZO/JBt6ZDhpOxEHwVY6npJadx+8Jyxrt1Bs5VpxK0GHjwafof34IHezvGXUH6skHDm9R+o5LpVvXa9oc0y1wkFckBznC1vZHjQYe6cfZcfZ/tcfofmg2LjAXK+NX3fXT3fdnS3ybz+E+q3HbHi/cW7oPtP8AYb5kZPoJ+C51aNxKDI9r60VaY8R81uuyxmiD4Lmfa25m5aOhC6P2PP8ARHkgmtHtFPRiem/ommGHJXETFMuHMaSPPCDPvbkHmlVmyz1RuyPJG8Q31QV+pBPmmgg4xbbhbvs8ZYfCEEEFjcHCxvHW+2gggPs0f6iveJ2rXsMjkUEEFV2PunCrpnBlpnoNlsmDJ8wPigggYu2iT4quaIdjr9UEEEy5dqe1p2Vi9oaBCCCCDw65d34zzXRKXtsIPMFEggo9ckSpVIwgggicS45VuCzvDPdgtG+Ye4aj1cQ0Z8E7s30QQQct7Qu/1K6l2KP+nQQQWP3io3FnQABtJPwH6oIIK0HI84S3OwAgggilyJBB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media1.shmoop.com/media/images/large/samuel-gomper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268384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Impacts of Socialism and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Helped change society’s ways</a:t>
            </a:r>
          </a:p>
          <a:p>
            <a:pPr lvl="1"/>
            <a:r>
              <a:rPr lang="en-US" dirty="0" smtClean="0"/>
              <a:t>Economically, socially, and industrially</a:t>
            </a:r>
          </a:p>
          <a:p>
            <a:r>
              <a:rPr lang="en-US" dirty="0" smtClean="0"/>
              <a:t>Introduced knew methods and perspectives to communities and the country as a whole</a:t>
            </a:r>
          </a:p>
          <a:p>
            <a:r>
              <a:rPr lang="en-US" dirty="0" smtClean="0"/>
              <a:t>Gave an individual voice to the people in economics and about their work rights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Socialism in 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1901, the Socialist Party was formed by late 19</a:t>
            </a:r>
            <a:r>
              <a:rPr lang="en-US" baseline="30000" dirty="0" smtClean="0"/>
              <a:t>th</a:t>
            </a:r>
            <a:r>
              <a:rPr lang="en-US" dirty="0" smtClean="0"/>
              <a:t> century radicals such as the populists </a:t>
            </a:r>
          </a:p>
          <a:p>
            <a:pPr lvl="1"/>
            <a:r>
              <a:rPr lang="en-US" dirty="0" smtClean="0"/>
              <a:t>Called for immediate reform</a:t>
            </a:r>
          </a:p>
          <a:p>
            <a:pPr lvl="1"/>
            <a:r>
              <a:rPr lang="en-US" dirty="0" smtClean="0"/>
              <a:t>Free college education</a:t>
            </a:r>
          </a:p>
          <a:p>
            <a:pPr lvl="1"/>
            <a:r>
              <a:rPr lang="en-US" dirty="0" smtClean="0"/>
              <a:t>Legislation to improve work conditions</a:t>
            </a:r>
          </a:p>
          <a:p>
            <a:pPr lvl="1"/>
            <a:r>
              <a:rPr lang="en-US" dirty="0" smtClean="0"/>
              <a:t>Democratic control over economy</a:t>
            </a:r>
          </a:p>
          <a:p>
            <a:pPr lvl="2"/>
            <a:r>
              <a:rPr lang="en-US" dirty="0" smtClean="0"/>
              <a:t>Over railroads and factories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of Debs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Eugene V.  Debs</a:t>
            </a:r>
          </a:p>
          <a:p>
            <a:pPr lvl="1"/>
            <a:r>
              <a:rPr lang="en-US" dirty="0" smtClean="0"/>
              <a:t>Railroad union leader who was jailed during the Pullman Strike of 1894</a:t>
            </a:r>
          </a:p>
          <a:p>
            <a:pPr lvl="1"/>
            <a:r>
              <a:rPr lang="en-US" dirty="0" smtClean="0"/>
              <a:t>While in jail, “converted” to a socialist opinion</a:t>
            </a:r>
          </a:p>
          <a:p>
            <a:pPr lvl="1"/>
            <a:r>
              <a:rPr lang="en-US" dirty="0" smtClean="0"/>
              <a:t>Debs would receive more than 900,000 votes for president in 1912</a:t>
            </a:r>
          </a:p>
          <a:p>
            <a:pPr lvl="1"/>
            <a:r>
              <a:rPr lang="en-US" dirty="0" smtClean="0"/>
              <a:t>One of the most important people in spreading the socialist gospel or linking it to the core qualities of equality, self-government and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 in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Workers of the World (IWW)</a:t>
            </a:r>
          </a:p>
          <a:p>
            <a:endParaRPr lang="en-US" dirty="0" smtClean="0"/>
          </a:p>
          <a:p>
            <a:r>
              <a:rPr lang="en-US" dirty="0" smtClean="0"/>
              <a:t>American Federation of Labor (AFL)</a:t>
            </a:r>
            <a:endParaRPr lang="en-US" dirty="0"/>
          </a:p>
        </p:txBody>
      </p:sp>
      <p:pic>
        <p:nvPicPr>
          <p:cNvPr id="19458" name="Picture 2" descr="https://mstartzman.pbworks.com/f/1263264648/AFLSymb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0"/>
            <a:ext cx="3276600" cy="2457450"/>
          </a:xfrm>
          <a:prstGeom prst="rect">
            <a:avLst/>
          </a:prstGeom>
          <a:noFill/>
        </p:spPr>
      </p:pic>
      <p:pic>
        <p:nvPicPr>
          <p:cNvPr id="19460" name="Picture 4" descr="http://libcom.org/files/images/history/iww_lar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429000"/>
            <a:ext cx="3019425" cy="281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IWW?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an Industrial Workers of the World</a:t>
            </a:r>
          </a:p>
          <a:p>
            <a:r>
              <a:rPr lang="en-US" dirty="0" smtClean="0"/>
              <a:t>Formed in Chicago in 1905</a:t>
            </a:r>
          </a:p>
          <a:p>
            <a:r>
              <a:rPr lang="en-US" dirty="0" smtClean="0"/>
              <a:t>The nickname “Wobblies”</a:t>
            </a:r>
          </a:p>
          <a:p>
            <a:r>
              <a:rPr lang="en-US" dirty="0" smtClean="0"/>
              <a:t> They promote the concept of “One Big Union”: all workers should be united as a social class, and should get rid of wage labor and capitalism.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IWW was created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motto was: “an injury to one is an injury to all.”</a:t>
            </a:r>
          </a:p>
          <a:p>
            <a:r>
              <a:rPr lang="en-US" dirty="0" smtClean="0"/>
              <a:t>Was created because unionists and socialists believed that:</a:t>
            </a:r>
          </a:p>
          <a:p>
            <a:pPr lvl="1"/>
            <a:r>
              <a:rPr lang="en-US" dirty="0" smtClean="0"/>
              <a:t>1.) AFL failed to effectively organize U.S working class because only about 5% of workers belonged to unions in 1905.</a:t>
            </a:r>
          </a:p>
          <a:p>
            <a:pPr lvl="1"/>
            <a:r>
              <a:rPr lang="en-US" dirty="0" smtClean="0"/>
              <a:t>2.) Organization according to narrow principles that divided workers.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they are known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for “Wobbly Shop” which models the workplace democracy where workers elect their managers and self-management forms are used. </a:t>
            </a:r>
          </a:p>
          <a:p>
            <a:r>
              <a:rPr lang="en-US" dirty="0" smtClean="0"/>
              <a:t>Their membership doesn’t exclude membership in another labor union and doesn’t require workers to work in a </a:t>
            </a:r>
            <a:r>
              <a:rPr lang="en-US" smtClean="0"/>
              <a:t>represented workplace.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1910’s and early ’20s, they achieved many of their short term goals mostly in the American West. </a:t>
            </a:r>
          </a:p>
          <a:p>
            <a:r>
              <a:rPr lang="en-US" dirty="0" smtClean="0"/>
              <a:t>Cut across the traditional guild and union lines.</a:t>
            </a:r>
          </a:p>
          <a:p>
            <a:r>
              <a:rPr lang="en-US" dirty="0" smtClean="0"/>
              <a:t>Include unskilled workers</a:t>
            </a:r>
          </a:p>
          <a:p>
            <a:r>
              <a:rPr lang="en-US" dirty="0" smtClean="0"/>
              <a:t>Better working conditions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275</TotalTime>
  <Words>876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Socialism and Unions</vt:lpstr>
      <vt:lpstr>What is Socialism?</vt:lpstr>
      <vt:lpstr>Socialism in the Progressive Era</vt:lpstr>
      <vt:lpstr>The Gospel of Debs</vt:lpstr>
      <vt:lpstr>Unions in Progressive Era</vt:lpstr>
      <vt:lpstr>Who are the IWW?</vt:lpstr>
      <vt:lpstr>Why the IWW was created</vt:lpstr>
      <vt:lpstr>What they are known for</vt:lpstr>
      <vt:lpstr>Goals</vt:lpstr>
      <vt:lpstr>Goals  Continued</vt:lpstr>
      <vt:lpstr>Causes of Decline </vt:lpstr>
      <vt:lpstr>Reasons Continued</vt:lpstr>
      <vt:lpstr>People</vt:lpstr>
      <vt:lpstr>Differences (compared to the AFL)</vt:lpstr>
      <vt:lpstr>QUESTIONS ANYONE??????</vt:lpstr>
      <vt:lpstr>HAVE YOU BEEN PAYING ATTENTION?????????</vt:lpstr>
      <vt:lpstr>ANSWERS!</vt:lpstr>
      <vt:lpstr>American Federation of Labor (AFL)</vt:lpstr>
      <vt:lpstr>Success of the AFL</vt:lpstr>
      <vt:lpstr>Haymarket Strike</vt:lpstr>
      <vt:lpstr>Aftermath of the Strike</vt:lpstr>
      <vt:lpstr>Members of the AFL</vt:lpstr>
      <vt:lpstr>Overall Impacts of Socialism and Unions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Socialism and Unions</dc:title>
  <dc:creator>Anna</dc:creator>
  <cp:lastModifiedBy>Weimer, Lorri L.</cp:lastModifiedBy>
  <cp:revision>34</cp:revision>
  <dcterms:created xsi:type="dcterms:W3CDTF">2013-11-03T18:15:22Z</dcterms:created>
  <dcterms:modified xsi:type="dcterms:W3CDTF">2013-11-18T14:55:10Z</dcterms:modified>
</cp:coreProperties>
</file>